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6" r:id="rId3"/>
    <p:sldId id="256" r:id="rId4"/>
    <p:sldId id="258" r:id="rId5"/>
    <p:sldId id="267" r:id="rId6"/>
    <p:sldId id="268" r:id="rId7"/>
    <p:sldId id="269" r:id="rId8"/>
    <p:sldId id="271" r:id="rId9"/>
    <p:sldId id="270" r:id="rId10"/>
    <p:sldId id="259" r:id="rId11"/>
    <p:sldId id="272" r:id="rId12"/>
    <p:sldId id="260" r:id="rId13"/>
    <p:sldId id="261" r:id="rId14"/>
    <p:sldId id="273" r:id="rId15"/>
    <p:sldId id="274" r:id="rId16"/>
    <p:sldId id="275" r:id="rId17"/>
    <p:sldId id="262" r:id="rId18"/>
    <p:sldId id="264" r:id="rId19"/>
    <p:sldId id="263" r:id="rId20"/>
    <p:sldId id="276" r:id="rId21"/>
    <p:sldId id="26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b="1" kern="1200">
        <a:solidFill>
          <a:srgbClr val="FF33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rgbClr val="FF33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rgbClr val="FF33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rgbClr val="FF33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rgbClr val="FF33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rgbClr val="FF33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rgbClr val="FF33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rgbClr val="FF33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rgbClr val="FF33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7C80"/>
    <a:srgbClr val="0066FF"/>
    <a:srgbClr val="3399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1116" y="-132"/>
      </p:cViewPr>
      <p:guideLst>
        <p:guide orient="horz" pos="3613"/>
        <p:guide pos="4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971880F-112F-4BAB-81C6-3815ED79E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C18A078-9AC0-4708-BA56-0A40BCEDA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32D9B-B991-48BB-B468-928C3A19F97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7F9E9-2CD7-4E29-8251-B7E99E2426C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48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E0AEA-2DAA-407F-9739-97247EC1E61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686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5FC404-9255-40A5-B40A-C5186A6753E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89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D7053-0978-4F10-A581-9F42952110CA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301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7E1B6-C7CC-44C7-BC3E-280E74D4D56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096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6E776-F98F-40FB-A6DE-F3B5C1E79009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CA8291-E000-4839-AA78-FFB916F0475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843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4D931-15B7-4648-BC18-F7FB8B1D5FD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04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6C4A3-E2E0-47BF-947A-D90EEFE5253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E918A-C6B5-4196-A8D0-19C057D4535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457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76A4A-E74C-46B6-B36D-7B71135F9D4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662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AF343-1E87-425F-B764-F78362109F7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86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A501D-A449-43AC-AB60-93AF5CF5BEB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072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7DB8A-22EB-435C-8A8F-E4EA94095B32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277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E5CE7-36B5-46BB-9C05-E33E7A7C8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DCD52-CD34-482B-884D-93EA2600C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6CD7B-2699-4442-8522-BAB5733C3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7A23D-8357-4493-87F1-D01FD9D64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A0C73-D8F6-457B-9070-C830C245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84A2E-47A3-40D3-BD8A-6151AC78F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3FD9E-E433-41B1-BC6E-604A6F3D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2CD4C-9923-451D-A453-1C001792D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CF4B8-5824-4945-B154-32825E08C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1C2A4-0F91-4505-B618-B2BAC0E2C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A4F5A-4C50-47E1-AE99-011833EB1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0FBD042-77C1-4D8B-A1E5-277170E1B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hyperlink" Target="http://upload.wikimedia.org/wikipedia/commons/2/26/Aminopterin.sv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://upload.wikimedia.org/wikipedia/commons/9/9f/Methotrexate_1u72.svg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819275" y="1890713"/>
            <a:ext cx="5637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Principles of Enzyme Catalysis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riu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295400"/>
            <a:ext cx="6827837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82900" y="339725"/>
            <a:ext cx="4175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Proximity Effects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98563" y="341313"/>
            <a:ext cx="6784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Induced Fit (Transition State Binding)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50" y="1173163"/>
            <a:ext cx="3490913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19075" y="6400800"/>
            <a:ext cx="4270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>
                <a:solidFill>
                  <a:schemeClr val="tx1"/>
                </a:solidFill>
              </a:rPr>
              <a:t>Wolfenden, R. (2003) </a:t>
            </a:r>
            <a:r>
              <a:rPr lang="en-US" sz="1200" b="0" i="1">
                <a:solidFill>
                  <a:schemeClr val="tx1"/>
                </a:solidFill>
              </a:rPr>
              <a:t>Biophys. Chem</a:t>
            </a:r>
            <a:r>
              <a:rPr lang="en-US" sz="1200" b="0">
                <a:solidFill>
                  <a:schemeClr val="tx1"/>
                </a:solidFill>
              </a:rPr>
              <a:t>. </a:t>
            </a:r>
            <a:r>
              <a:rPr lang="en-US" sz="1200">
                <a:solidFill>
                  <a:schemeClr val="tx1"/>
                </a:solidFill>
              </a:rPr>
              <a:t>105</a:t>
            </a:r>
            <a:r>
              <a:rPr lang="en-US" sz="1200" b="0">
                <a:solidFill>
                  <a:schemeClr val="tx1"/>
                </a:solidFill>
              </a:rPr>
              <a:t>, 559-572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DHF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8" y="630238"/>
            <a:ext cx="3379787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 descr="DHF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844550"/>
            <a:ext cx="426720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198563" y="98425"/>
            <a:ext cx="6784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Induced Fit (Transition State Binding)</a:t>
            </a:r>
          </a:p>
        </p:txBody>
      </p:sp>
      <p:pic>
        <p:nvPicPr>
          <p:cNvPr id="33798" name="Picture 6" descr="File:Methotrexate 1u72.sv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7350" y="3781425"/>
            <a:ext cx="1931988" cy="2255838"/>
          </a:xfrm>
          <a:prstGeom prst="rect">
            <a:avLst/>
          </a:prstGeom>
          <a:noFill/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005013" y="6103938"/>
            <a:ext cx="1366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Methotrexate</a:t>
            </a:r>
          </a:p>
        </p:txBody>
      </p:sp>
      <p:pic>
        <p:nvPicPr>
          <p:cNvPr id="33801" name="Picture 9" descr="File:Aminopterin.sv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08525" y="4097338"/>
            <a:ext cx="3455988" cy="1724025"/>
          </a:xfrm>
          <a:prstGeom prst="rect">
            <a:avLst/>
          </a:prstGeom>
          <a:noFill/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5843588" y="6113463"/>
            <a:ext cx="211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Aminopterin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acetoacetateD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0" y="1897063"/>
            <a:ext cx="4953000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84375" y="212725"/>
            <a:ext cx="5022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Microenvironment Effects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112963" y="1382713"/>
            <a:ext cx="4830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Mechanism of Acetoacetate Decarboxylase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138" y="488950"/>
            <a:ext cx="27257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6913" y="376238"/>
            <a:ext cx="3198812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9863" y="3433763"/>
            <a:ext cx="3425825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287338" y="6343650"/>
            <a:ext cx="3124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>
                <a:solidFill>
                  <a:schemeClr val="tx1"/>
                </a:solidFill>
              </a:rPr>
              <a:t>Ho </a:t>
            </a:r>
            <a:r>
              <a:rPr lang="en-US" sz="1200" b="0" i="1">
                <a:solidFill>
                  <a:schemeClr val="tx1"/>
                </a:solidFill>
              </a:rPr>
              <a:t>et al</a:t>
            </a:r>
            <a:r>
              <a:rPr lang="en-US" sz="1200" b="0">
                <a:solidFill>
                  <a:schemeClr val="tx1"/>
                </a:solidFill>
              </a:rPr>
              <a:t>. (2009) </a:t>
            </a:r>
            <a:r>
              <a:rPr lang="en-US" sz="1200" b="0" i="1">
                <a:solidFill>
                  <a:schemeClr val="tx1"/>
                </a:solidFill>
              </a:rPr>
              <a:t>Nature</a:t>
            </a:r>
            <a:r>
              <a:rPr lang="en-US" sz="1200" b="0">
                <a:solidFill>
                  <a:schemeClr val="tx1"/>
                </a:solidFill>
              </a:rPr>
              <a:t> </a:t>
            </a:r>
            <a:r>
              <a:rPr lang="en-US" sz="1200">
                <a:solidFill>
                  <a:schemeClr val="tx1"/>
                </a:solidFill>
              </a:rPr>
              <a:t>459</a:t>
            </a:r>
            <a:r>
              <a:rPr lang="en-US" sz="1200" b="0">
                <a:solidFill>
                  <a:schemeClr val="tx1"/>
                </a:solidFill>
              </a:rPr>
              <a:t>, 393-397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675" y="527050"/>
            <a:ext cx="3159125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5675" y="565150"/>
            <a:ext cx="307498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 r="44550"/>
          <a:stretch>
            <a:fillRect/>
          </a:stretch>
        </p:blipFill>
        <p:spPr bwMode="auto">
          <a:xfrm>
            <a:off x="3159125" y="3521075"/>
            <a:ext cx="2895600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555750" y="2740025"/>
            <a:ext cx="3548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Ramped </a:t>
            </a:r>
            <a:r>
              <a:rPr lang="en-US" sz="1400">
                <a:solidFill>
                  <a:srgbClr val="0066FF"/>
                </a:solidFill>
              </a:rPr>
              <a:t>N-terminus</a:t>
            </a:r>
            <a:r>
              <a:rPr lang="en-US" sz="1400">
                <a:solidFill>
                  <a:schemeClr val="tx1"/>
                </a:solidFill>
              </a:rPr>
              <a:t> to </a:t>
            </a:r>
            <a:r>
              <a:rPr lang="en-US" sz="1400"/>
              <a:t>C-terminus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017713" y="4859338"/>
            <a:ext cx="1065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Lys</a:t>
            </a:r>
            <a:r>
              <a:rPr lang="en-US" sz="1400" baseline="30000">
                <a:solidFill>
                  <a:schemeClr val="tx1"/>
                </a:solidFill>
              </a:rPr>
              <a:t>115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2660650" y="5008563"/>
            <a:ext cx="117475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009650" y="5419725"/>
            <a:ext cx="2020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Substrate Schiff base</a:t>
            </a:r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V="1">
            <a:off x="3016250" y="5335588"/>
            <a:ext cx="887413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298950" y="6229350"/>
            <a:ext cx="1255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Arg</a:t>
            </a:r>
            <a:r>
              <a:rPr lang="en-US" sz="1400" baseline="3000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 flipH="1" flipV="1">
            <a:off x="4381500" y="5540375"/>
            <a:ext cx="163513" cy="696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158750" y="6472238"/>
            <a:ext cx="3124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>
                <a:solidFill>
                  <a:schemeClr val="tx1"/>
                </a:solidFill>
              </a:rPr>
              <a:t>Ho </a:t>
            </a:r>
            <a:r>
              <a:rPr lang="en-US" sz="1200" b="0" i="1">
                <a:solidFill>
                  <a:schemeClr val="tx1"/>
                </a:solidFill>
              </a:rPr>
              <a:t>et al</a:t>
            </a:r>
            <a:r>
              <a:rPr lang="en-US" sz="1200" b="0">
                <a:solidFill>
                  <a:schemeClr val="tx1"/>
                </a:solidFill>
              </a:rPr>
              <a:t>. (2009) </a:t>
            </a:r>
            <a:r>
              <a:rPr lang="en-US" sz="1200" b="0" i="1">
                <a:solidFill>
                  <a:schemeClr val="tx1"/>
                </a:solidFill>
              </a:rPr>
              <a:t>Nature</a:t>
            </a:r>
            <a:r>
              <a:rPr lang="en-US" sz="1200" b="0">
                <a:solidFill>
                  <a:schemeClr val="tx1"/>
                </a:solidFill>
              </a:rPr>
              <a:t> </a:t>
            </a:r>
            <a:r>
              <a:rPr lang="en-US" sz="1200">
                <a:solidFill>
                  <a:schemeClr val="tx1"/>
                </a:solidFill>
              </a:rPr>
              <a:t>459</a:t>
            </a:r>
            <a:r>
              <a:rPr lang="en-US" sz="1200" b="0">
                <a:solidFill>
                  <a:schemeClr val="tx1"/>
                </a:solidFill>
              </a:rPr>
              <a:t>, 393-397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44725" y="219075"/>
            <a:ext cx="4586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General Acid-Base Catalysis</a:t>
            </a:r>
          </a:p>
        </p:txBody>
      </p:sp>
      <p:pic>
        <p:nvPicPr>
          <p:cNvPr id="50181" name="Picture 5" descr="RNas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838" y="1379538"/>
            <a:ext cx="2386012" cy="2386012"/>
          </a:xfrm>
          <a:prstGeom prst="rect">
            <a:avLst/>
          </a:prstGeom>
          <a:noFill/>
        </p:spPr>
      </p:pic>
      <p:pic>
        <p:nvPicPr>
          <p:cNvPr id="50182" name="Picture 6" descr="Rnas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25" y="1377950"/>
            <a:ext cx="2386013" cy="2386013"/>
          </a:xfrm>
          <a:prstGeom prst="rect">
            <a:avLst/>
          </a:prstGeom>
          <a:noFill/>
        </p:spPr>
      </p:pic>
      <p:pic>
        <p:nvPicPr>
          <p:cNvPr id="50183" name="Picture 7" descr="Rnas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3954463"/>
            <a:ext cx="2390775" cy="2390775"/>
          </a:xfrm>
          <a:prstGeom prst="rect">
            <a:avLst/>
          </a:prstGeom>
          <a:noFill/>
        </p:spPr>
      </p:pic>
      <p:pic>
        <p:nvPicPr>
          <p:cNvPr id="50184" name="Picture 8" descr="Rnase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1850" y="3956050"/>
            <a:ext cx="2381250" cy="2381250"/>
          </a:xfrm>
          <a:prstGeom prst="rect">
            <a:avLst/>
          </a:prstGeom>
          <a:noFill/>
        </p:spPr>
      </p:pic>
      <p:pic>
        <p:nvPicPr>
          <p:cNvPr id="50185" name="Picture 9" descr="Rnase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6613" y="1377950"/>
            <a:ext cx="2379662" cy="2379663"/>
          </a:xfrm>
          <a:prstGeom prst="rect">
            <a:avLst/>
          </a:prstGeom>
          <a:noFill/>
        </p:spPr>
      </p:pic>
      <p:pic>
        <p:nvPicPr>
          <p:cNvPr id="50187" name="Picture 11" descr="Rnase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838" y="3949700"/>
            <a:ext cx="2381250" cy="2381250"/>
          </a:xfrm>
          <a:prstGeom prst="rect">
            <a:avLst/>
          </a:prstGeom>
          <a:noFill/>
        </p:spPr>
      </p:pic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2457450" y="811213"/>
            <a:ext cx="388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Human Pancreatic Ribonuclease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4953000" y="2044700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His</a:t>
            </a:r>
            <a:r>
              <a:rPr lang="en-US" baseline="30000">
                <a:solidFill>
                  <a:schemeClr val="bg1"/>
                </a:solidFill>
              </a:rPr>
              <a:t>219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4895850" y="2641600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His</a:t>
            </a:r>
            <a:r>
              <a:rPr lang="en-US" baseline="30000">
                <a:solidFill>
                  <a:schemeClr val="bg1"/>
                </a:solidFill>
              </a:rPr>
              <a:t>112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 flipV="1">
            <a:off x="4616450" y="2578100"/>
            <a:ext cx="342900" cy="171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>
            <a:off x="4641850" y="2152650"/>
            <a:ext cx="361950" cy="133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2781300" y="2419350"/>
            <a:ext cx="342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1152525" y="2257425"/>
            <a:ext cx="466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</a:t>
            </a:r>
          </a:p>
        </p:txBody>
      </p:sp>
      <p:grpSp>
        <p:nvGrpSpPr>
          <p:cNvPr id="50199" name="Group 23"/>
          <p:cNvGrpSpPr>
            <a:grpSpLocks/>
          </p:cNvGrpSpPr>
          <p:nvPr/>
        </p:nvGrpSpPr>
        <p:grpSpPr bwMode="auto">
          <a:xfrm>
            <a:off x="998538" y="3252788"/>
            <a:ext cx="285750" cy="425450"/>
            <a:chOff x="440" y="2049"/>
            <a:chExt cx="180" cy="268"/>
          </a:xfrm>
        </p:grpSpPr>
        <p:sp>
          <p:nvSpPr>
            <p:cNvPr id="50196" name="Line 20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198" name="Line 22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200" name="Group 24"/>
          <p:cNvGrpSpPr>
            <a:grpSpLocks/>
          </p:cNvGrpSpPr>
          <p:nvPr/>
        </p:nvGrpSpPr>
        <p:grpSpPr bwMode="auto">
          <a:xfrm>
            <a:off x="3454400" y="3265488"/>
            <a:ext cx="285750" cy="425450"/>
            <a:chOff x="440" y="2049"/>
            <a:chExt cx="180" cy="268"/>
          </a:xfrm>
        </p:grpSpPr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02" name="Line 26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03" name="Line 27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209" name="Group 33"/>
          <p:cNvGrpSpPr>
            <a:grpSpLocks/>
          </p:cNvGrpSpPr>
          <p:nvPr/>
        </p:nvGrpSpPr>
        <p:grpSpPr bwMode="auto">
          <a:xfrm>
            <a:off x="5988050" y="3268663"/>
            <a:ext cx="431800" cy="425450"/>
            <a:chOff x="3592" y="2059"/>
            <a:chExt cx="272" cy="268"/>
          </a:xfrm>
        </p:grpSpPr>
        <p:sp>
          <p:nvSpPr>
            <p:cNvPr id="50205" name="Line 29"/>
            <p:cNvSpPr>
              <a:spLocks noChangeShapeType="1"/>
            </p:cNvSpPr>
            <p:nvPr/>
          </p:nvSpPr>
          <p:spPr bwMode="auto">
            <a:xfrm flipV="1">
              <a:off x="3688" y="205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06" name="Line 30"/>
            <p:cNvSpPr>
              <a:spLocks noChangeShapeType="1"/>
            </p:cNvSpPr>
            <p:nvPr/>
          </p:nvSpPr>
          <p:spPr bwMode="auto">
            <a:xfrm>
              <a:off x="3684" y="223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07" name="Line 31"/>
            <p:cNvSpPr>
              <a:spLocks noChangeShapeType="1"/>
            </p:cNvSpPr>
            <p:nvPr/>
          </p:nvSpPr>
          <p:spPr bwMode="auto">
            <a:xfrm flipH="1">
              <a:off x="3592" y="2232"/>
              <a:ext cx="9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210" name="Group 34"/>
          <p:cNvGrpSpPr>
            <a:grpSpLocks/>
          </p:cNvGrpSpPr>
          <p:nvPr/>
        </p:nvGrpSpPr>
        <p:grpSpPr bwMode="auto">
          <a:xfrm>
            <a:off x="1011238" y="5829300"/>
            <a:ext cx="285750" cy="425450"/>
            <a:chOff x="440" y="2049"/>
            <a:chExt cx="180" cy="268"/>
          </a:xfrm>
        </p:grpSpPr>
        <p:sp>
          <p:nvSpPr>
            <p:cNvPr id="50211" name="Line 35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12" name="Line 36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13" name="Line 37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214" name="Group 38"/>
          <p:cNvGrpSpPr>
            <a:grpSpLocks/>
          </p:cNvGrpSpPr>
          <p:nvPr/>
        </p:nvGrpSpPr>
        <p:grpSpPr bwMode="auto">
          <a:xfrm>
            <a:off x="3478213" y="5813425"/>
            <a:ext cx="285750" cy="425450"/>
            <a:chOff x="440" y="2049"/>
            <a:chExt cx="180" cy="268"/>
          </a:xfrm>
        </p:grpSpPr>
        <p:sp>
          <p:nvSpPr>
            <p:cNvPr id="50215" name="Line 39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16" name="Line 40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17" name="Line 41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218" name="Group 42"/>
          <p:cNvGrpSpPr>
            <a:grpSpLocks/>
          </p:cNvGrpSpPr>
          <p:nvPr/>
        </p:nvGrpSpPr>
        <p:grpSpPr bwMode="auto">
          <a:xfrm>
            <a:off x="5992813" y="5815013"/>
            <a:ext cx="431800" cy="425450"/>
            <a:chOff x="3592" y="2059"/>
            <a:chExt cx="272" cy="268"/>
          </a:xfrm>
        </p:grpSpPr>
        <p:sp>
          <p:nvSpPr>
            <p:cNvPr id="50219" name="Line 43"/>
            <p:cNvSpPr>
              <a:spLocks noChangeShapeType="1"/>
            </p:cNvSpPr>
            <p:nvPr/>
          </p:nvSpPr>
          <p:spPr bwMode="auto">
            <a:xfrm flipV="1">
              <a:off x="3688" y="205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20" name="Line 44"/>
            <p:cNvSpPr>
              <a:spLocks noChangeShapeType="1"/>
            </p:cNvSpPr>
            <p:nvPr/>
          </p:nvSpPr>
          <p:spPr bwMode="auto">
            <a:xfrm>
              <a:off x="3684" y="223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21" name="Line 45"/>
            <p:cNvSpPr>
              <a:spLocks noChangeShapeType="1"/>
            </p:cNvSpPr>
            <p:nvPr/>
          </p:nvSpPr>
          <p:spPr bwMode="auto">
            <a:xfrm flipH="1">
              <a:off x="3592" y="2232"/>
              <a:ext cx="9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RN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0138" y="1677988"/>
            <a:ext cx="4403725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244725" y="219075"/>
            <a:ext cx="4586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General Acid-Base Catalysis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895600" y="1036638"/>
            <a:ext cx="451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Mechanism of Ribonuclease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ES4"/>
          <p:cNvPicPr>
            <a:picLocks noChangeAspect="1" noChangeArrowheads="1"/>
          </p:cNvPicPr>
          <p:nvPr/>
        </p:nvPicPr>
        <p:blipFill>
          <a:blip r:embed="rId3"/>
          <a:srcRect l="9547" t="20547" r="14070" b="15753"/>
          <a:stretch>
            <a:fillRect/>
          </a:stretch>
        </p:blipFill>
        <p:spPr bwMode="auto">
          <a:xfrm>
            <a:off x="1346200" y="939800"/>
            <a:ext cx="289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 descr="ES5"/>
          <p:cNvPicPr>
            <a:picLocks noChangeAspect="1" noChangeArrowheads="1"/>
          </p:cNvPicPr>
          <p:nvPr/>
        </p:nvPicPr>
        <p:blipFill>
          <a:blip r:embed="rId4"/>
          <a:srcRect l="9259" t="22713" r="14815" b="12933"/>
          <a:stretch>
            <a:fillRect/>
          </a:stretch>
        </p:blipFill>
        <p:spPr bwMode="auto">
          <a:xfrm>
            <a:off x="4851400" y="963613"/>
            <a:ext cx="28194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ES1"/>
          <p:cNvPicPr>
            <a:picLocks noChangeAspect="1" noChangeArrowheads="1"/>
          </p:cNvPicPr>
          <p:nvPr/>
        </p:nvPicPr>
        <p:blipFill>
          <a:blip r:embed="rId5"/>
          <a:srcRect t="13402" r="6010" b="12889"/>
          <a:stretch>
            <a:fillRect/>
          </a:stretch>
        </p:blipFill>
        <p:spPr bwMode="auto">
          <a:xfrm>
            <a:off x="1346200" y="3392488"/>
            <a:ext cx="28956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ES2"/>
          <p:cNvPicPr>
            <a:picLocks noChangeAspect="1" noChangeArrowheads="1"/>
          </p:cNvPicPr>
          <p:nvPr/>
        </p:nvPicPr>
        <p:blipFill>
          <a:blip r:embed="rId6"/>
          <a:srcRect t="13115" r="6418" b="12569"/>
          <a:stretch>
            <a:fillRect/>
          </a:stretch>
        </p:blipFill>
        <p:spPr bwMode="auto">
          <a:xfrm>
            <a:off x="4851400" y="3392488"/>
            <a:ext cx="28956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3784600" y="27400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5394325" y="1120775"/>
            <a:ext cx="62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E35</a:t>
            </a:r>
          </a:p>
        </p:txBody>
      </p:sp>
      <p:sp>
        <p:nvSpPr>
          <p:cNvPr id="41991" name="Line 8"/>
          <p:cNvSpPr>
            <a:spLocks noChangeShapeType="1"/>
          </p:cNvSpPr>
          <p:nvPr/>
        </p:nvSpPr>
        <p:spPr bwMode="auto">
          <a:xfrm>
            <a:off x="5661025" y="1406525"/>
            <a:ext cx="133350" cy="266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5889625" y="11684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D52</a:t>
            </a:r>
          </a:p>
        </p:txBody>
      </p:sp>
      <p:sp>
        <p:nvSpPr>
          <p:cNvPr id="41993" name="Line 10"/>
          <p:cNvSpPr>
            <a:spLocks noChangeShapeType="1"/>
          </p:cNvSpPr>
          <p:nvPr/>
        </p:nvSpPr>
        <p:spPr bwMode="auto">
          <a:xfrm>
            <a:off x="6203950" y="1473200"/>
            <a:ext cx="9525" cy="219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Text Box 11"/>
          <p:cNvSpPr txBox="1">
            <a:spLocks noChangeArrowheads="1"/>
          </p:cNvSpPr>
          <p:nvPr/>
        </p:nvSpPr>
        <p:spPr bwMode="auto">
          <a:xfrm>
            <a:off x="7280275" y="264477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1317625" y="3392488"/>
            <a:ext cx="1285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Rings A-D</a:t>
            </a:r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4822825" y="3392488"/>
            <a:ext cx="1285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Rings A-D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796925" y="217488"/>
            <a:ext cx="7662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Induced Fit in the Mechanism of Lysozyme</a:t>
            </a:r>
          </a:p>
        </p:txBody>
      </p:sp>
      <p:pic>
        <p:nvPicPr>
          <p:cNvPr id="41999" name="Picture 2" descr="lysozyme"/>
          <p:cNvPicPr>
            <a:picLocks noChangeAspect="1" noChangeArrowheads="1"/>
          </p:cNvPicPr>
          <p:nvPr/>
        </p:nvPicPr>
        <p:blipFill>
          <a:blip r:embed="rId7"/>
          <a:srcRect l="13419" r="10603" b="80554"/>
          <a:stretch>
            <a:fillRect/>
          </a:stretch>
        </p:blipFill>
        <p:spPr bwMode="auto">
          <a:xfrm>
            <a:off x="3082925" y="5772150"/>
            <a:ext cx="3071813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lysozyme"/>
          <p:cNvPicPr>
            <a:picLocks noChangeAspect="1" noChangeArrowheads="1"/>
          </p:cNvPicPr>
          <p:nvPr/>
        </p:nvPicPr>
        <p:blipFill>
          <a:blip r:embed="rId3"/>
          <a:srcRect b="77986"/>
          <a:stretch>
            <a:fillRect/>
          </a:stretch>
        </p:blipFill>
        <p:spPr bwMode="auto">
          <a:xfrm>
            <a:off x="4068763" y="687388"/>
            <a:ext cx="5075237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881063"/>
            <a:ext cx="3700463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2" descr="lysozyme"/>
          <p:cNvPicPr>
            <a:picLocks noChangeAspect="1" noChangeArrowheads="1"/>
          </p:cNvPicPr>
          <p:nvPr/>
        </p:nvPicPr>
        <p:blipFill>
          <a:blip r:embed="rId3"/>
          <a:srcRect l="45198" t="77524" b="-3572"/>
          <a:stretch>
            <a:fillRect/>
          </a:stretch>
        </p:blipFill>
        <p:spPr bwMode="auto">
          <a:xfrm>
            <a:off x="5100638" y="3238500"/>
            <a:ext cx="331152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00025" y="6442075"/>
            <a:ext cx="4689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>
                <a:solidFill>
                  <a:schemeClr val="tx1"/>
                </a:solidFill>
              </a:rPr>
              <a:t>Vocadlo et al. (2001) </a:t>
            </a:r>
            <a:r>
              <a:rPr lang="en-US" sz="1200" b="0" i="1">
                <a:solidFill>
                  <a:schemeClr val="tx1"/>
                </a:solidFill>
              </a:rPr>
              <a:t>Nature</a:t>
            </a:r>
            <a:r>
              <a:rPr lang="en-US" sz="1200" b="0">
                <a:solidFill>
                  <a:schemeClr val="tx1"/>
                </a:solidFill>
              </a:rPr>
              <a:t> </a:t>
            </a:r>
            <a:r>
              <a:rPr lang="en-US" sz="1200">
                <a:solidFill>
                  <a:schemeClr val="tx1"/>
                </a:solidFill>
              </a:rPr>
              <a:t>412</a:t>
            </a:r>
            <a:r>
              <a:rPr lang="en-US" sz="1200" b="0">
                <a:solidFill>
                  <a:schemeClr val="tx1"/>
                </a:solidFill>
              </a:rPr>
              <a:t>, 835-838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1165225" y="1490663"/>
            <a:ext cx="69643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/>
              <a:t>Thermodynamics</a:t>
            </a:r>
            <a:r>
              <a:rPr lang="en-US" sz="1800">
                <a:solidFill>
                  <a:schemeClr val="tx1"/>
                </a:solidFill>
              </a:rPr>
              <a:t> is concerned with only the initial and final states of a process, being independent of the path(s) between the two states.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50938" y="2881313"/>
            <a:ext cx="6940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/>
              <a:t>Kinetics</a:t>
            </a:r>
            <a:r>
              <a:rPr lang="en-US" sz="1800">
                <a:solidFill>
                  <a:schemeClr val="tx1"/>
                </a:solidFill>
              </a:rPr>
              <a:t> is concerned with the rate at which the process occurs and thus is concerned with the path(s) between the two states.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038350" y="4572000"/>
            <a:ext cx="5975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tx1"/>
                </a:solidFill>
                <a:latin typeface="Old English Text MT"/>
              </a:rPr>
              <a:t>The parable of the sugar packet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  <p:bldP spid="2458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468438" y="204788"/>
            <a:ext cx="6561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Covalent Catalysis in the Serine Proteases</a:t>
            </a:r>
          </a:p>
        </p:txBody>
      </p:sp>
      <p:pic>
        <p:nvPicPr>
          <p:cNvPr id="51207" name="Picture 7" descr="chymotrypsi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963613"/>
            <a:ext cx="2644775" cy="2436812"/>
          </a:xfrm>
          <a:prstGeom prst="rect">
            <a:avLst/>
          </a:prstGeom>
          <a:noFill/>
        </p:spPr>
      </p:pic>
      <p:pic>
        <p:nvPicPr>
          <p:cNvPr id="51208" name="Picture 8" descr="chymotrypsi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9138" y="962025"/>
            <a:ext cx="2649537" cy="2439988"/>
          </a:xfrm>
          <a:prstGeom prst="rect">
            <a:avLst/>
          </a:prstGeom>
          <a:noFill/>
        </p:spPr>
      </p:pic>
      <p:pic>
        <p:nvPicPr>
          <p:cNvPr id="51209" name="Picture 9" descr="chymotrypsi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9613" y="3532188"/>
            <a:ext cx="2659062" cy="2449512"/>
          </a:xfrm>
          <a:prstGeom prst="rect">
            <a:avLst/>
          </a:prstGeom>
          <a:noFill/>
        </p:spPr>
      </p:pic>
      <p:pic>
        <p:nvPicPr>
          <p:cNvPr id="51210" name="Picture 10" descr="chymotrypsin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438" y="3529013"/>
            <a:ext cx="2655887" cy="2447925"/>
          </a:xfrm>
          <a:prstGeom prst="rect">
            <a:avLst/>
          </a:prstGeom>
          <a:noFill/>
        </p:spPr>
      </p:pic>
      <p:pic>
        <p:nvPicPr>
          <p:cNvPr id="51211" name="Picture 11" descr="chymotrypsin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3613" y="963613"/>
            <a:ext cx="2643187" cy="2435225"/>
          </a:xfrm>
          <a:prstGeom prst="rect">
            <a:avLst/>
          </a:prstGeom>
          <a:noFill/>
        </p:spPr>
      </p:pic>
      <p:pic>
        <p:nvPicPr>
          <p:cNvPr id="51212" name="Picture 12" descr="chymotrypsin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9588" y="3538538"/>
            <a:ext cx="2641600" cy="2433637"/>
          </a:xfrm>
          <a:prstGeom prst="rect">
            <a:avLst/>
          </a:prstGeom>
          <a:noFill/>
        </p:spPr>
      </p:pic>
      <p:grpSp>
        <p:nvGrpSpPr>
          <p:cNvPr id="51213" name="Group 13"/>
          <p:cNvGrpSpPr>
            <a:grpSpLocks/>
          </p:cNvGrpSpPr>
          <p:nvPr/>
        </p:nvGrpSpPr>
        <p:grpSpPr bwMode="auto">
          <a:xfrm>
            <a:off x="639763" y="2874963"/>
            <a:ext cx="285750" cy="425450"/>
            <a:chOff x="440" y="2049"/>
            <a:chExt cx="180" cy="268"/>
          </a:xfrm>
        </p:grpSpPr>
        <p:sp>
          <p:nvSpPr>
            <p:cNvPr id="51214" name="Line 14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15" name="Line 15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16" name="Line 16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17" name="Group 17"/>
          <p:cNvGrpSpPr>
            <a:grpSpLocks/>
          </p:cNvGrpSpPr>
          <p:nvPr/>
        </p:nvGrpSpPr>
        <p:grpSpPr bwMode="auto">
          <a:xfrm>
            <a:off x="3376613" y="2870200"/>
            <a:ext cx="285750" cy="425450"/>
            <a:chOff x="440" y="2049"/>
            <a:chExt cx="180" cy="268"/>
          </a:xfrm>
        </p:grpSpPr>
        <p:sp>
          <p:nvSpPr>
            <p:cNvPr id="51218" name="Line 18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19" name="Line 19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20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21" name="Group 21"/>
          <p:cNvGrpSpPr>
            <a:grpSpLocks/>
          </p:cNvGrpSpPr>
          <p:nvPr/>
        </p:nvGrpSpPr>
        <p:grpSpPr bwMode="auto">
          <a:xfrm>
            <a:off x="6167438" y="2868613"/>
            <a:ext cx="431800" cy="425450"/>
            <a:chOff x="3592" y="2059"/>
            <a:chExt cx="272" cy="268"/>
          </a:xfrm>
        </p:grpSpPr>
        <p:sp>
          <p:nvSpPr>
            <p:cNvPr id="51222" name="Line 22"/>
            <p:cNvSpPr>
              <a:spLocks noChangeShapeType="1"/>
            </p:cNvSpPr>
            <p:nvPr/>
          </p:nvSpPr>
          <p:spPr bwMode="auto">
            <a:xfrm flipV="1">
              <a:off x="3688" y="205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>
              <a:off x="3684" y="223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24" name="Line 24"/>
            <p:cNvSpPr>
              <a:spLocks noChangeShapeType="1"/>
            </p:cNvSpPr>
            <p:nvPr/>
          </p:nvSpPr>
          <p:spPr bwMode="auto">
            <a:xfrm flipH="1">
              <a:off x="3592" y="2232"/>
              <a:ext cx="9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25" name="Group 25"/>
          <p:cNvGrpSpPr>
            <a:grpSpLocks/>
          </p:cNvGrpSpPr>
          <p:nvPr/>
        </p:nvGrpSpPr>
        <p:grpSpPr bwMode="auto">
          <a:xfrm>
            <a:off x="6167438" y="5473700"/>
            <a:ext cx="431800" cy="425450"/>
            <a:chOff x="3592" y="2059"/>
            <a:chExt cx="272" cy="268"/>
          </a:xfrm>
        </p:grpSpPr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V="1">
              <a:off x="3688" y="205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Line 27"/>
            <p:cNvSpPr>
              <a:spLocks noChangeShapeType="1"/>
            </p:cNvSpPr>
            <p:nvPr/>
          </p:nvSpPr>
          <p:spPr bwMode="auto">
            <a:xfrm>
              <a:off x="3684" y="223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28" name="Line 28"/>
            <p:cNvSpPr>
              <a:spLocks noChangeShapeType="1"/>
            </p:cNvSpPr>
            <p:nvPr/>
          </p:nvSpPr>
          <p:spPr bwMode="auto">
            <a:xfrm flipH="1">
              <a:off x="3592" y="2232"/>
              <a:ext cx="9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29" name="Group 29"/>
          <p:cNvGrpSpPr>
            <a:grpSpLocks/>
          </p:cNvGrpSpPr>
          <p:nvPr/>
        </p:nvGrpSpPr>
        <p:grpSpPr bwMode="auto">
          <a:xfrm>
            <a:off x="3394075" y="5467350"/>
            <a:ext cx="285750" cy="425450"/>
            <a:chOff x="440" y="2049"/>
            <a:chExt cx="180" cy="268"/>
          </a:xfrm>
        </p:grpSpPr>
        <p:sp>
          <p:nvSpPr>
            <p:cNvPr id="51230" name="Line 30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31" name="Line 31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32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37" name="Group 37"/>
          <p:cNvGrpSpPr>
            <a:grpSpLocks/>
          </p:cNvGrpSpPr>
          <p:nvPr/>
        </p:nvGrpSpPr>
        <p:grpSpPr bwMode="auto">
          <a:xfrm>
            <a:off x="636588" y="5467350"/>
            <a:ext cx="285750" cy="425450"/>
            <a:chOff x="440" y="2049"/>
            <a:chExt cx="180" cy="268"/>
          </a:xfrm>
        </p:grpSpPr>
        <p:sp>
          <p:nvSpPr>
            <p:cNvPr id="51238" name="Line 38"/>
            <p:cNvSpPr>
              <a:spLocks noChangeShapeType="1"/>
            </p:cNvSpPr>
            <p:nvPr/>
          </p:nvSpPr>
          <p:spPr bwMode="auto">
            <a:xfrm flipV="1">
              <a:off x="444" y="2049"/>
              <a:ext cx="4" cy="16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39" name="Line 39"/>
            <p:cNvSpPr>
              <a:spLocks noChangeShapeType="1"/>
            </p:cNvSpPr>
            <p:nvPr/>
          </p:nvSpPr>
          <p:spPr bwMode="auto">
            <a:xfrm>
              <a:off x="440" y="2221"/>
              <a:ext cx="1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40" name="Line 40"/>
            <p:cNvSpPr>
              <a:spLocks noChangeShapeType="1"/>
            </p:cNvSpPr>
            <p:nvPr/>
          </p:nvSpPr>
          <p:spPr bwMode="auto">
            <a:xfrm>
              <a:off x="440" y="2222"/>
              <a:ext cx="132" cy="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5308600" y="2178050"/>
            <a:ext cx="66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Ser</a:t>
            </a:r>
            <a:r>
              <a:rPr lang="en-US" baseline="30000">
                <a:solidFill>
                  <a:schemeClr val="bg1"/>
                </a:solidFill>
              </a:rPr>
              <a:t>195</a:t>
            </a:r>
          </a:p>
        </p:txBody>
      </p:sp>
      <p:sp>
        <p:nvSpPr>
          <p:cNvPr id="51242" name="Line 42"/>
          <p:cNvSpPr>
            <a:spLocks noChangeShapeType="1"/>
          </p:cNvSpPr>
          <p:nvPr/>
        </p:nvSpPr>
        <p:spPr bwMode="auto">
          <a:xfrm flipH="1" flipV="1">
            <a:off x="4699000" y="2235200"/>
            <a:ext cx="679450" cy="571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5302250" y="2000250"/>
            <a:ext cx="641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His</a:t>
            </a:r>
            <a:r>
              <a:rPr lang="en-US" baseline="30000">
                <a:solidFill>
                  <a:schemeClr val="bg1"/>
                </a:solidFill>
              </a:rPr>
              <a:t>57</a:t>
            </a:r>
          </a:p>
        </p:txBody>
      </p:sp>
      <p:sp>
        <p:nvSpPr>
          <p:cNvPr id="51244" name="Line 44"/>
          <p:cNvSpPr>
            <a:spLocks noChangeShapeType="1"/>
          </p:cNvSpPr>
          <p:nvPr/>
        </p:nvSpPr>
        <p:spPr bwMode="auto">
          <a:xfrm flipH="1" flipV="1">
            <a:off x="4883150" y="2095500"/>
            <a:ext cx="476250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5" name="Text Box 45"/>
          <p:cNvSpPr txBox="1">
            <a:spLocks noChangeArrowheads="1"/>
          </p:cNvSpPr>
          <p:nvPr/>
        </p:nvSpPr>
        <p:spPr bwMode="auto">
          <a:xfrm>
            <a:off x="5302250" y="1771650"/>
            <a:ext cx="641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Asp</a:t>
            </a:r>
            <a:r>
              <a:rPr lang="en-US" baseline="30000">
                <a:solidFill>
                  <a:schemeClr val="bg1"/>
                </a:solidFill>
              </a:rPr>
              <a:t>102</a:t>
            </a:r>
          </a:p>
        </p:txBody>
      </p:sp>
      <p:sp>
        <p:nvSpPr>
          <p:cNvPr id="51246" name="Line 46"/>
          <p:cNvSpPr>
            <a:spLocks noChangeShapeType="1"/>
          </p:cNvSpPr>
          <p:nvPr/>
        </p:nvSpPr>
        <p:spPr bwMode="auto">
          <a:xfrm flipH="1">
            <a:off x="4826000" y="1873250"/>
            <a:ext cx="520700" cy="2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tryps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6438" y="484188"/>
            <a:ext cx="5189537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4688" y="749300"/>
            <a:ext cx="4994275" cy="551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60338" y="6383338"/>
            <a:ext cx="7997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chemeClr val="tx1"/>
                </a:solidFill>
              </a:rPr>
              <a:t>Wolfenden, R. (2003) Thermodynamic and extrathermodynamic requirements of enzyme catalysis.  </a:t>
            </a:r>
            <a:r>
              <a:rPr lang="en-US" b="0" i="1">
                <a:solidFill>
                  <a:schemeClr val="tx1"/>
                </a:solidFill>
              </a:rPr>
              <a:t>Biophys. Chem</a:t>
            </a:r>
            <a:r>
              <a:rPr lang="en-US" b="0">
                <a:solidFill>
                  <a:schemeClr val="tx1"/>
                </a:solidFill>
              </a:rPr>
              <a:t>. </a:t>
            </a:r>
            <a:r>
              <a:rPr lang="en-US">
                <a:solidFill>
                  <a:schemeClr val="tx1"/>
                </a:solidFill>
              </a:rPr>
              <a:t>105</a:t>
            </a:r>
            <a:r>
              <a:rPr lang="en-US" b="0">
                <a:solidFill>
                  <a:schemeClr val="tx1"/>
                </a:solidFill>
              </a:rPr>
              <a:t>, 559-572.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73100" y="238125"/>
            <a:ext cx="7764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Time Scale for Selected Biochemically Important Reactions</a:t>
            </a:r>
          </a:p>
        </p:txBody>
      </p:sp>
      <p:grpSp>
        <p:nvGrpSpPr>
          <p:cNvPr id="19460" name="Group 10"/>
          <p:cNvGrpSpPr>
            <a:grpSpLocks/>
          </p:cNvGrpSpPr>
          <p:nvPr/>
        </p:nvGrpSpPr>
        <p:grpSpPr bwMode="auto">
          <a:xfrm>
            <a:off x="5624513" y="4999038"/>
            <a:ext cx="3228975" cy="484187"/>
            <a:chOff x="3543" y="3149"/>
            <a:chExt cx="2034" cy="305"/>
          </a:xfrm>
        </p:grpSpPr>
        <p:sp>
          <p:nvSpPr>
            <p:cNvPr id="19461" name="Text Box 7"/>
            <p:cNvSpPr txBox="1">
              <a:spLocks noChangeArrowheads="1"/>
            </p:cNvSpPr>
            <p:nvPr/>
          </p:nvSpPr>
          <p:spPr bwMode="auto">
            <a:xfrm>
              <a:off x="4109" y="3149"/>
              <a:ext cx="1468" cy="305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66FF"/>
                  </a:solidFill>
                </a:rPr>
                <a:t>Carbonic anhydrase 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66FF"/>
                  </a:solidFill>
                </a:rPr>
                <a:t>k</a:t>
              </a:r>
              <a:r>
                <a:rPr lang="en-US" sz="1400" baseline="-25000">
                  <a:solidFill>
                    <a:srgbClr val="0066FF"/>
                  </a:solidFill>
                </a:rPr>
                <a:t>cat</a:t>
              </a:r>
              <a:r>
                <a:rPr lang="en-US" sz="1400">
                  <a:solidFill>
                    <a:srgbClr val="0066FF"/>
                  </a:solidFill>
                </a:rPr>
                <a:t> = 20 x 10</a:t>
              </a:r>
              <a:r>
                <a:rPr lang="en-US" sz="1600" baseline="30000">
                  <a:solidFill>
                    <a:srgbClr val="0066FF"/>
                  </a:solidFill>
                </a:rPr>
                <a:t>6</a:t>
              </a:r>
              <a:r>
                <a:rPr lang="en-US" sz="1400">
                  <a:solidFill>
                    <a:srgbClr val="0066FF"/>
                  </a:solidFill>
                </a:rPr>
                <a:t> s</a:t>
              </a:r>
              <a:r>
                <a:rPr lang="en-US" sz="1400" baseline="30000">
                  <a:solidFill>
                    <a:srgbClr val="0066FF"/>
                  </a:solidFill>
                </a:rPr>
                <a:t>-1</a:t>
              </a:r>
            </a:p>
          </p:txBody>
        </p:sp>
        <p:sp>
          <p:nvSpPr>
            <p:cNvPr id="19462" name="Line 8"/>
            <p:cNvSpPr>
              <a:spLocks noChangeShapeType="1"/>
            </p:cNvSpPr>
            <p:nvPr/>
          </p:nvSpPr>
          <p:spPr bwMode="auto">
            <a:xfrm flipH="1">
              <a:off x="3543" y="3282"/>
              <a:ext cx="57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5638" y="1333500"/>
            <a:ext cx="5291137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3" descr="Click to close window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endParaRPr lang="en-US" sz="1800"/>
          </a:p>
        </p:txBody>
      </p:sp>
      <p:sp>
        <p:nvSpPr>
          <p:cNvPr id="23554" name="AutoShape 5" descr="Click to close window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endParaRPr lang="en-US" sz="1800"/>
          </a:p>
        </p:txBody>
      </p:sp>
      <p:pic>
        <p:nvPicPr>
          <p:cNvPr id="23555" name="Picture 6" descr="c005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" y="547688"/>
            <a:ext cx="42545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197225" y="276225"/>
            <a:ext cx="3343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Collision Theory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88975" y="3513138"/>
            <a:ext cx="4384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</a:rPr>
              <a:t>k = </a:t>
            </a:r>
            <a:r>
              <a:rPr lang="en-US" sz="2800"/>
              <a:t>(</a:t>
            </a:r>
            <a:r>
              <a:rPr lang="en-US" sz="2800">
                <a:latin typeface="Symbol" pitchFamily="18" charset="2"/>
              </a:rPr>
              <a:t>g</a:t>
            </a:r>
            <a:r>
              <a:rPr lang="en-US" sz="2800"/>
              <a:t>k</a:t>
            </a:r>
            <a:r>
              <a:rPr lang="en-US" sz="2800" baseline="-25000"/>
              <a:t>B</a:t>
            </a:r>
            <a:r>
              <a:rPr lang="en-US" sz="2800"/>
              <a:t>T/h)</a:t>
            </a:r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rgbClr val="3399FF"/>
                </a:solidFill>
              </a:rPr>
              <a:t>C</a:t>
            </a:r>
            <a:r>
              <a:rPr lang="en-US" sz="2800" baseline="30000">
                <a:solidFill>
                  <a:srgbClr val="3399FF"/>
                </a:solidFill>
              </a:rPr>
              <a:t>1-n</a:t>
            </a:r>
            <a:r>
              <a:rPr lang="en-US" sz="2800">
                <a:solidFill>
                  <a:schemeClr val="tx1"/>
                </a:solidFill>
              </a:rPr>
              <a:t> e</a:t>
            </a:r>
            <a:r>
              <a:rPr lang="en-US" sz="2800" baseline="30000">
                <a:solidFill>
                  <a:schemeClr val="tx1"/>
                </a:solidFill>
              </a:rPr>
              <a:t>-</a:t>
            </a:r>
            <a:r>
              <a:rPr lang="en-US" sz="2800" baseline="3000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sz="2800" baseline="30000">
                <a:solidFill>
                  <a:schemeClr val="tx1"/>
                </a:solidFill>
              </a:rPr>
              <a:t>G</a:t>
            </a:r>
            <a:r>
              <a:rPr lang="en-US" sz="2800" baseline="30000">
                <a:solidFill>
                  <a:schemeClr val="tx1"/>
                </a:solidFill>
                <a:cs typeface="Arial" charset="0"/>
              </a:rPr>
              <a:t>‡/RT</a:t>
            </a:r>
            <a:endParaRPr lang="en-US" sz="2800" baseline="30000">
              <a:solidFill>
                <a:schemeClr val="tx1"/>
              </a:solidFill>
              <a:latin typeface="Symbol" pitchFamily="18" charset="2"/>
            </a:endParaRPr>
          </a:p>
        </p:txBody>
      </p:sp>
      <p:grpSp>
        <p:nvGrpSpPr>
          <p:cNvPr id="25626" name="Group 26"/>
          <p:cNvGrpSpPr>
            <a:grpSpLocks/>
          </p:cNvGrpSpPr>
          <p:nvPr/>
        </p:nvGrpSpPr>
        <p:grpSpPr bwMode="auto">
          <a:xfrm>
            <a:off x="588963" y="4076700"/>
            <a:ext cx="2103437" cy="2043113"/>
            <a:chOff x="371" y="2568"/>
            <a:chExt cx="1325" cy="1287"/>
          </a:xfrm>
        </p:grpSpPr>
        <p:sp>
          <p:nvSpPr>
            <p:cNvPr id="23576" name="Text Box 10"/>
            <p:cNvSpPr txBox="1">
              <a:spLocks noChangeArrowheads="1"/>
            </p:cNvSpPr>
            <p:nvPr/>
          </p:nvSpPr>
          <p:spPr bwMode="auto">
            <a:xfrm>
              <a:off x="371" y="3451"/>
              <a:ext cx="132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The rate constant for the reaction </a:t>
              </a:r>
            </a:p>
          </p:txBody>
        </p:sp>
        <p:sp>
          <p:nvSpPr>
            <p:cNvPr id="23577" name="Line 11"/>
            <p:cNvSpPr>
              <a:spLocks noChangeShapeType="1"/>
            </p:cNvSpPr>
            <p:nvPr/>
          </p:nvSpPr>
          <p:spPr bwMode="auto">
            <a:xfrm flipV="1">
              <a:off x="545" y="2568"/>
              <a:ext cx="0" cy="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7" name="Group 27"/>
          <p:cNvGrpSpPr>
            <a:grpSpLocks/>
          </p:cNvGrpSpPr>
          <p:nvPr/>
        </p:nvGrpSpPr>
        <p:grpSpPr bwMode="auto">
          <a:xfrm>
            <a:off x="3495675" y="3925888"/>
            <a:ext cx="5046663" cy="915987"/>
            <a:chOff x="2202" y="2473"/>
            <a:chExt cx="3179" cy="577"/>
          </a:xfrm>
        </p:grpSpPr>
        <p:sp>
          <p:nvSpPr>
            <p:cNvPr id="23574" name="Text Box 12"/>
            <p:cNvSpPr txBox="1">
              <a:spLocks noChangeArrowheads="1"/>
            </p:cNvSpPr>
            <p:nvPr/>
          </p:nvSpPr>
          <p:spPr bwMode="auto">
            <a:xfrm>
              <a:off x="2202" y="2646"/>
              <a:ext cx="317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is inversely proportional to the height of the barrier (</a:t>
              </a:r>
              <a:r>
                <a:rPr lang="en-US" sz="1800">
                  <a:solidFill>
                    <a:schemeClr val="tx1"/>
                  </a:solidFill>
                  <a:latin typeface="Symbol" pitchFamily="18" charset="2"/>
                </a:rPr>
                <a:t>D</a:t>
              </a:r>
              <a:r>
                <a:rPr lang="en-US" sz="1800">
                  <a:solidFill>
                    <a:schemeClr val="tx1"/>
                  </a:solidFill>
                </a:rPr>
                <a:t>G</a:t>
              </a:r>
              <a:r>
                <a:rPr lang="en-US" sz="1800" baseline="30000">
                  <a:solidFill>
                    <a:schemeClr val="tx1"/>
                  </a:solidFill>
                  <a:cs typeface="Arial" charset="0"/>
                </a:rPr>
                <a:t>‡</a:t>
              </a:r>
              <a:r>
                <a:rPr lang="en-US" sz="1800">
                  <a:solidFill>
                    <a:schemeClr val="tx1"/>
                  </a:solidFill>
                  <a:cs typeface="Arial" charset="0"/>
                </a:rPr>
                <a:t>) but proportional to temperature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3575" name="Line 13"/>
            <p:cNvSpPr>
              <a:spLocks noChangeShapeType="1"/>
            </p:cNvSpPr>
            <p:nvPr/>
          </p:nvSpPr>
          <p:spPr bwMode="auto">
            <a:xfrm flipV="1">
              <a:off x="2502" y="2473"/>
              <a:ext cx="0" cy="1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8" name="Group 28"/>
          <p:cNvGrpSpPr>
            <a:grpSpLocks/>
          </p:cNvGrpSpPr>
          <p:nvPr/>
        </p:nvGrpSpPr>
        <p:grpSpPr bwMode="auto">
          <a:xfrm>
            <a:off x="2728913" y="4021138"/>
            <a:ext cx="5486400" cy="1204912"/>
            <a:chOff x="1719" y="2533"/>
            <a:chExt cx="3456" cy="759"/>
          </a:xfrm>
        </p:grpSpPr>
        <p:sp>
          <p:nvSpPr>
            <p:cNvPr id="23572" name="Text Box 14"/>
            <p:cNvSpPr txBox="1">
              <a:spLocks noChangeArrowheads="1"/>
            </p:cNvSpPr>
            <p:nvPr/>
          </p:nvSpPr>
          <p:spPr bwMode="auto">
            <a:xfrm>
              <a:off x="1719" y="3061"/>
              <a:ext cx="34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3399FF"/>
                  </a:solidFill>
                </a:rPr>
                <a:t>is proportional to the concentration of reactants</a:t>
              </a:r>
            </a:p>
          </p:txBody>
        </p:sp>
        <p:sp>
          <p:nvSpPr>
            <p:cNvPr id="23573" name="Line 15"/>
            <p:cNvSpPr>
              <a:spLocks noChangeShapeType="1"/>
            </p:cNvSpPr>
            <p:nvPr/>
          </p:nvSpPr>
          <p:spPr bwMode="auto">
            <a:xfrm flipV="1">
              <a:off x="1917" y="2533"/>
              <a:ext cx="0" cy="505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2" name="Group 22"/>
          <p:cNvGrpSpPr>
            <a:grpSpLocks/>
          </p:cNvGrpSpPr>
          <p:nvPr/>
        </p:nvGrpSpPr>
        <p:grpSpPr bwMode="auto">
          <a:xfrm>
            <a:off x="5707063" y="965200"/>
            <a:ext cx="2806700" cy="2214563"/>
            <a:chOff x="3595" y="608"/>
            <a:chExt cx="1768" cy="1395"/>
          </a:xfrm>
        </p:grpSpPr>
        <p:pic>
          <p:nvPicPr>
            <p:cNvPr id="23568" name="Picture 17" descr="graph"/>
            <p:cNvPicPr>
              <a:picLocks noChangeAspect="1" noChangeArrowheads="1"/>
            </p:cNvPicPr>
            <p:nvPr/>
          </p:nvPicPr>
          <p:blipFill>
            <a:blip r:embed="rId4"/>
            <a:srcRect l="7098" b="18503"/>
            <a:stretch>
              <a:fillRect/>
            </a:stretch>
          </p:blipFill>
          <p:spPr bwMode="auto">
            <a:xfrm>
              <a:off x="3714" y="775"/>
              <a:ext cx="1649" cy="1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9" name="Text Box 18"/>
            <p:cNvSpPr txBox="1">
              <a:spLocks noChangeArrowheads="1"/>
            </p:cNvSpPr>
            <p:nvPr/>
          </p:nvSpPr>
          <p:spPr bwMode="auto">
            <a:xfrm>
              <a:off x="4032" y="1830"/>
              <a:ext cx="13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tx1"/>
                  </a:solidFill>
                </a:rPr>
                <a:t>Kinetic energy</a:t>
              </a:r>
            </a:p>
          </p:txBody>
        </p:sp>
        <p:sp>
          <p:nvSpPr>
            <p:cNvPr id="23570" name="Text Box 19"/>
            <p:cNvSpPr txBox="1">
              <a:spLocks noChangeArrowheads="1"/>
            </p:cNvSpPr>
            <p:nvPr/>
          </p:nvSpPr>
          <p:spPr bwMode="auto">
            <a:xfrm rot="-5400000">
              <a:off x="3047" y="1212"/>
              <a:ext cx="123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200">
                  <a:solidFill>
                    <a:schemeClr val="tx1"/>
                  </a:solidFill>
                </a:rPr>
                <a:t>Number of molecules</a:t>
              </a:r>
            </a:p>
          </p:txBody>
        </p:sp>
        <p:sp>
          <p:nvSpPr>
            <p:cNvPr id="23571" name="Text Box 21"/>
            <p:cNvSpPr txBox="1">
              <a:spLocks noChangeArrowheads="1"/>
            </p:cNvSpPr>
            <p:nvPr/>
          </p:nvSpPr>
          <p:spPr bwMode="auto">
            <a:xfrm>
              <a:off x="3639" y="608"/>
              <a:ext cx="17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Boltzmann distribution</a:t>
              </a:r>
            </a:p>
          </p:txBody>
        </p:sp>
      </p:grpSp>
      <p:grpSp>
        <p:nvGrpSpPr>
          <p:cNvPr id="25625" name="Group 25"/>
          <p:cNvGrpSpPr>
            <a:grpSpLocks/>
          </p:cNvGrpSpPr>
          <p:nvPr/>
        </p:nvGrpSpPr>
        <p:grpSpPr bwMode="auto">
          <a:xfrm>
            <a:off x="7364413" y="1352550"/>
            <a:ext cx="752475" cy="1565275"/>
            <a:chOff x="4639" y="852"/>
            <a:chExt cx="474" cy="986"/>
          </a:xfrm>
        </p:grpSpPr>
        <p:sp>
          <p:nvSpPr>
            <p:cNvPr id="23566" name="Line 23"/>
            <p:cNvSpPr>
              <a:spLocks noChangeShapeType="1"/>
            </p:cNvSpPr>
            <p:nvPr/>
          </p:nvSpPr>
          <p:spPr bwMode="auto">
            <a:xfrm flipV="1">
              <a:off x="4663" y="852"/>
              <a:ext cx="0" cy="986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Text Box 24"/>
            <p:cNvSpPr txBox="1">
              <a:spLocks noChangeArrowheads="1"/>
            </p:cNvSpPr>
            <p:nvPr/>
          </p:nvSpPr>
          <p:spPr bwMode="auto">
            <a:xfrm>
              <a:off x="4639" y="1082"/>
              <a:ext cx="4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33CC"/>
                  </a:solidFill>
                  <a:latin typeface="Symbol" pitchFamily="18" charset="2"/>
                </a:rPr>
                <a:t>D</a:t>
              </a:r>
              <a:r>
                <a:rPr lang="en-US" sz="1800">
                  <a:solidFill>
                    <a:srgbClr val="0033CC"/>
                  </a:solidFill>
                </a:rPr>
                <a:t>G</a:t>
              </a:r>
              <a:r>
                <a:rPr lang="en-US" sz="1800" baseline="30000">
                  <a:solidFill>
                    <a:srgbClr val="0033CC"/>
                  </a:solidFill>
                  <a:cs typeface="Arial" charset="0"/>
                </a:rPr>
                <a:t>‡</a:t>
              </a:r>
              <a:endParaRPr lang="en-US" sz="1800" baseline="30000">
                <a:solidFill>
                  <a:srgbClr val="0033CC"/>
                </a:solidFill>
              </a:endParaRPr>
            </a:p>
          </p:txBody>
        </p:sp>
      </p:grpSp>
      <p:grpSp>
        <p:nvGrpSpPr>
          <p:cNvPr id="25631" name="Group 31"/>
          <p:cNvGrpSpPr>
            <a:grpSpLocks/>
          </p:cNvGrpSpPr>
          <p:nvPr/>
        </p:nvGrpSpPr>
        <p:grpSpPr bwMode="auto">
          <a:xfrm>
            <a:off x="1303338" y="4083050"/>
            <a:ext cx="6489700" cy="1446213"/>
            <a:chOff x="821" y="2572"/>
            <a:chExt cx="4088" cy="911"/>
          </a:xfrm>
        </p:grpSpPr>
        <p:sp>
          <p:nvSpPr>
            <p:cNvPr id="23564" name="Text Box 29"/>
            <p:cNvSpPr txBox="1">
              <a:spLocks noChangeArrowheads="1"/>
            </p:cNvSpPr>
            <p:nvPr/>
          </p:nvSpPr>
          <p:spPr bwMode="auto">
            <a:xfrm>
              <a:off x="821" y="3252"/>
              <a:ext cx="40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is proportional to the probability of a productive collision</a:t>
              </a:r>
            </a:p>
          </p:txBody>
        </p:sp>
        <p:sp>
          <p:nvSpPr>
            <p:cNvPr id="23565" name="Line 30"/>
            <p:cNvSpPr>
              <a:spLocks noChangeShapeType="1"/>
            </p:cNvSpPr>
            <p:nvPr/>
          </p:nvSpPr>
          <p:spPr bwMode="auto">
            <a:xfrm flipV="1">
              <a:off x="1215" y="2572"/>
              <a:ext cx="0" cy="69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val 2"/>
          <p:cNvSpPr>
            <a:spLocks noChangeArrowheads="1"/>
          </p:cNvSpPr>
          <p:nvPr/>
        </p:nvSpPr>
        <p:spPr bwMode="auto">
          <a:xfrm>
            <a:off x="963613" y="2503488"/>
            <a:ext cx="525462" cy="263525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endParaRPr lang="en-US" sz="1800"/>
          </a:p>
        </p:txBody>
      </p:sp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2863850" y="1955800"/>
            <a:ext cx="525463" cy="2635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endParaRPr lang="en-US" sz="1800"/>
          </a:p>
        </p:txBody>
      </p:sp>
      <p:grpSp>
        <p:nvGrpSpPr>
          <p:cNvPr id="25603" name="Group 9"/>
          <p:cNvGrpSpPr>
            <a:grpSpLocks/>
          </p:cNvGrpSpPr>
          <p:nvPr/>
        </p:nvGrpSpPr>
        <p:grpSpPr bwMode="auto">
          <a:xfrm>
            <a:off x="1589088" y="1173163"/>
            <a:ext cx="668337" cy="733425"/>
            <a:chOff x="2524" y="2483"/>
            <a:chExt cx="421" cy="462"/>
          </a:xfrm>
        </p:grpSpPr>
        <p:sp>
          <p:nvSpPr>
            <p:cNvPr id="25827" name="Oval 4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8" name="Oval 5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9" name="Oval 6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30" name="Oval 7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31" name="Oval 8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1528763" y="2414588"/>
            <a:ext cx="668337" cy="733425"/>
            <a:chOff x="2524" y="2483"/>
            <a:chExt cx="421" cy="462"/>
          </a:xfrm>
        </p:grpSpPr>
        <p:sp>
          <p:nvSpPr>
            <p:cNvPr id="25822" name="Oval 1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3" name="Oval 1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4" name="Oval 1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5" name="Oval 1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6" name="Oval 1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05" name="Group 16"/>
          <p:cNvGrpSpPr>
            <a:grpSpLocks/>
          </p:cNvGrpSpPr>
          <p:nvPr/>
        </p:nvGrpSpPr>
        <p:grpSpPr bwMode="auto">
          <a:xfrm>
            <a:off x="1227138" y="1703388"/>
            <a:ext cx="668337" cy="733425"/>
            <a:chOff x="2524" y="2483"/>
            <a:chExt cx="421" cy="462"/>
          </a:xfrm>
        </p:grpSpPr>
        <p:sp>
          <p:nvSpPr>
            <p:cNvPr id="25817" name="Oval 1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8" name="Oval 1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9" name="Oval 1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0" name="Oval 2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21" name="Oval 2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06" name="Group 22"/>
          <p:cNvGrpSpPr>
            <a:grpSpLocks/>
          </p:cNvGrpSpPr>
          <p:nvPr/>
        </p:nvGrpSpPr>
        <p:grpSpPr bwMode="auto">
          <a:xfrm>
            <a:off x="558800" y="1819275"/>
            <a:ext cx="668338" cy="733425"/>
            <a:chOff x="2524" y="2483"/>
            <a:chExt cx="421" cy="462"/>
          </a:xfrm>
        </p:grpSpPr>
        <p:sp>
          <p:nvSpPr>
            <p:cNvPr id="25812" name="Oval 2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3" name="Oval 2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4" name="Oval 2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5" name="Oval 2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6" name="Oval 2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07" name="Group 28"/>
          <p:cNvGrpSpPr>
            <a:grpSpLocks/>
          </p:cNvGrpSpPr>
          <p:nvPr/>
        </p:nvGrpSpPr>
        <p:grpSpPr bwMode="auto">
          <a:xfrm>
            <a:off x="2843213" y="1189038"/>
            <a:ext cx="668337" cy="733425"/>
            <a:chOff x="2524" y="2483"/>
            <a:chExt cx="421" cy="462"/>
          </a:xfrm>
        </p:grpSpPr>
        <p:sp>
          <p:nvSpPr>
            <p:cNvPr id="25807" name="Oval 29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8" name="Oval 30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9" name="Oval 31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0" name="Oval 32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11" name="Oval 33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08" name="Group 34"/>
          <p:cNvGrpSpPr>
            <a:grpSpLocks/>
          </p:cNvGrpSpPr>
          <p:nvPr/>
        </p:nvGrpSpPr>
        <p:grpSpPr bwMode="auto">
          <a:xfrm>
            <a:off x="2508250" y="2155825"/>
            <a:ext cx="668338" cy="733425"/>
            <a:chOff x="2524" y="2483"/>
            <a:chExt cx="421" cy="462"/>
          </a:xfrm>
        </p:grpSpPr>
        <p:sp>
          <p:nvSpPr>
            <p:cNvPr id="25802" name="Oval 35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3" name="Oval 36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4" name="Oval 37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5" name="Oval 38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6" name="Oval 39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09" name="Group 40"/>
          <p:cNvGrpSpPr>
            <a:grpSpLocks/>
          </p:cNvGrpSpPr>
          <p:nvPr/>
        </p:nvGrpSpPr>
        <p:grpSpPr bwMode="auto">
          <a:xfrm>
            <a:off x="2246313" y="1404938"/>
            <a:ext cx="668337" cy="733425"/>
            <a:chOff x="2524" y="2483"/>
            <a:chExt cx="421" cy="462"/>
          </a:xfrm>
        </p:grpSpPr>
        <p:sp>
          <p:nvSpPr>
            <p:cNvPr id="25797" name="Oval 4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8" name="Oval 4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9" name="Oval 4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0" name="Oval 4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801" name="Oval 4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0" name="Group 46"/>
          <p:cNvGrpSpPr>
            <a:grpSpLocks/>
          </p:cNvGrpSpPr>
          <p:nvPr/>
        </p:nvGrpSpPr>
        <p:grpSpPr bwMode="auto">
          <a:xfrm>
            <a:off x="1046163" y="2822575"/>
            <a:ext cx="668337" cy="733425"/>
            <a:chOff x="2524" y="2483"/>
            <a:chExt cx="421" cy="462"/>
          </a:xfrm>
        </p:grpSpPr>
        <p:sp>
          <p:nvSpPr>
            <p:cNvPr id="25792" name="Oval 4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3" name="Oval 4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4" name="Oval 4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5" name="Oval 5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6" name="Oval 5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1" name="Group 52"/>
          <p:cNvGrpSpPr>
            <a:grpSpLocks/>
          </p:cNvGrpSpPr>
          <p:nvPr/>
        </p:nvGrpSpPr>
        <p:grpSpPr bwMode="auto">
          <a:xfrm>
            <a:off x="325438" y="2473325"/>
            <a:ext cx="668337" cy="733425"/>
            <a:chOff x="2524" y="2483"/>
            <a:chExt cx="421" cy="462"/>
          </a:xfrm>
        </p:grpSpPr>
        <p:sp>
          <p:nvSpPr>
            <p:cNvPr id="25787" name="Oval 5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8" name="Oval 5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9" name="Oval 5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0" name="Oval 5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91" name="Oval 5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2" name="Group 58"/>
          <p:cNvGrpSpPr>
            <a:grpSpLocks/>
          </p:cNvGrpSpPr>
          <p:nvPr/>
        </p:nvGrpSpPr>
        <p:grpSpPr bwMode="auto">
          <a:xfrm>
            <a:off x="2181225" y="2616200"/>
            <a:ext cx="668338" cy="733425"/>
            <a:chOff x="2524" y="2483"/>
            <a:chExt cx="421" cy="462"/>
          </a:xfrm>
        </p:grpSpPr>
        <p:sp>
          <p:nvSpPr>
            <p:cNvPr id="25782" name="Oval 59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3" name="Oval 60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4" name="Oval 61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5" name="Oval 62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6" name="Oval 63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3" name="Group 64"/>
          <p:cNvGrpSpPr>
            <a:grpSpLocks/>
          </p:cNvGrpSpPr>
          <p:nvPr/>
        </p:nvGrpSpPr>
        <p:grpSpPr bwMode="auto">
          <a:xfrm>
            <a:off x="1893888" y="1905000"/>
            <a:ext cx="668337" cy="733425"/>
            <a:chOff x="2524" y="2483"/>
            <a:chExt cx="421" cy="462"/>
          </a:xfrm>
        </p:grpSpPr>
        <p:sp>
          <p:nvSpPr>
            <p:cNvPr id="25777" name="Oval 65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8" name="Oval 66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9" name="Oval 67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0" name="Oval 68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81" name="Oval 69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4" name="Group 70"/>
          <p:cNvGrpSpPr>
            <a:grpSpLocks/>
          </p:cNvGrpSpPr>
          <p:nvPr/>
        </p:nvGrpSpPr>
        <p:grpSpPr bwMode="auto">
          <a:xfrm>
            <a:off x="3586163" y="1228725"/>
            <a:ext cx="668337" cy="733425"/>
            <a:chOff x="2524" y="2483"/>
            <a:chExt cx="421" cy="462"/>
          </a:xfrm>
        </p:grpSpPr>
        <p:sp>
          <p:nvSpPr>
            <p:cNvPr id="25772" name="Oval 7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3" name="Oval 7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4" name="Oval 7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5" name="Oval 7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6" name="Oval 7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5" name="Group 76"/>
          <p:cNvGrpSpPr>
            <a:grpSpLocks/>
          </p:cNvGrpSpPr>
          <p:nvPr/>
        </p:nvGrpSpPr>
        <p:grpSpPr bwMode="auto">
          <a:xfrm>
            <a:off x="3113088" y="2359025"/>
            <a:ext cx="668337" cy="733425"/>
            <a:chOff x="2524" y="2483"/>
            <a:chExt cx="421" cy="462"/>
          </a:xfrm>
        </p:grpSpPr>
        <p:sp>
          <p:nvSpPr>
            <p:cNvPr id="25767" name="Oval 7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8" name="Oval 7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9" name="Oval 7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0" name="Oval 8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71" name="Oval 8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6" name="Group 82"/>
          <p:cNvGrpSpPr>
            <a:grpSpLocks/>
          </p:cNvGrpSpPr>
          <p:nvPr/>
        </p:nvGrpSpPr>
        <p:grpSpPr bwMode="auto">
          <a:xfrm>
            <a:off x="3429000" y="1885950"/>
            <a:ext cx="668338" cy="733425"/>
            <a:chOff x="2524" y="2483"/>
            <a:chExt cx="421" cy="462"/>
          </a:xfrm>
        </p:grpSpPr>
        <p:sp>
          <p:nvSpPr>
            <p:cNvPr id="25762" name="Oval 8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3" name="Oval 8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4" name="Oval 8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5" name="Oval 8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6" name="Oval 8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7" name="Group 88"/>
          <p:cNvGrpSpPr>
            <a:grpSpLocks/>
          </p:cNvGrpSpPr>
          <p:nvPr/>
        </p:nvGrpSpPr>
        <p:grpSpPr bwMode="auto">
          <a:xfrm>
            <a:off x="735013" y="3175000"/>
            <a:ext cx="668337" cy="733425"/>
            <a:chOff x="2524" y="2483"/>
            <a:chExt cx="421" cy="462"/>
          </a:xfrm>
        </p:grpSpPr>
        <p:sp>
          <p:nvSpPr>
            <p:cNvPr id="25757" name="Oval 89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8" name="Oval 90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9" name="Oval 91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0" name="Oval 92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61" name="Oval 93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8" name="Group 94"/>
          <p:cNvGrpSpPr>
            <a:grpSpLocks/>
          </p:cNvGrpSpPr>
          <p:nvPr/>
        </p:nvGrpSpPr>
        <p:grpSpPr bwMode="auto">
          <a:xfrm>
            <a:off x="715963" y="1111250"/>
            <a:ext cx="668337" cy="733425"/>
            <a:chOff x="2524" y="2483"/>
            <a:chExt cx="421" cy="462"/>
          </a:xfrm>
        </p:grpSpPr>
        <p:sp>
          <p:nvSpPr>
            <p:cNvPr id="25752" name="Oval 95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3" name="Oval 96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4" name="Oval 97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5" name="Oval 98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6" name="Oval 99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19" name="Group 100"/>
          <p:cNvGrpSpPr>
            <a:grpSpLocks/>
          </p:cNvGrpSpPr>
          <p:nvPr/>
        </p:nvGrpSpPr>
        <p:grpSpPr bwMode="auto">
          <a:xfrm>
            <a:off x="6454775" y="2967038"/>
            <a:ext cx="668338" cy="733425"/>
            <a:chOff x="2524" y="2483"/>
            <a:chExt cx="421" cy="462"/>
          </a:xfrm>
        </p:grpSpPr>
        <p:sp>
          <p:nvSpPr>
            <p:cNvPr id="25747" name="Oval 10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8" name="Oval 10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9" name="Oval 10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0" name="Oval 10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51" name="Oval 10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20" name="Group 106"/>
          <p:cNvGrpSpPr>
            <a:grpSpLocks/>
          </p:cNvGrpSpPr>
          <p:nvPr/>
        </p:nvGrpSpPr>
        <p:grpSpPr bwMode="auto">
          <a:xfrm>
            <a:off x="2820988" y="2881313"/>
            <a:ext cx="668337" cy="733425"/>
            <a:chOff x="2524" y="2483"/>
            <a:chExt cx="421" cy="462"/>
          </a:xfrm>
        </p:grpSpPr>
        <p:sp>
          <p:nvSpPr>
            <p:cNvPr id="25742" name="Oval 10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3" name="Oval 10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4" name="Oval 10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5" name="Oval 11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6" name="Oval 11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21" name="Group 112"/>
          <p:cNvGrpSpPr>
            <a:grpSpLocks/>
          </p:cNvGrpSpPr>
          <p:nvPr/>
        </p:nvGrpSpPr>
        <p:grpSpPr bwMode="auto">
          <a:xfrm>
            <a:off x="1884363" y="3121025"/>
            <a:ext cx="668337" cy="733425"/>
            <a:chOff x="2524" y="2483"/>
            <a:chExt cx="421" cy="462"/>
          </a:xfrm>
        </p:grpSpPr>
        <p:sp>
          <p:nvSpPr>
            <p:cNvPr id="25737" name="Oval 11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8" name="Oval 11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9" name="Oval 11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0" name="Oval 11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41" name="Oval 11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sp>
        <p:nvSpPr>
          <p:cNvPr id="25622" name="Oval 118"/>
          <p:cNvSpPr>
            <a:spLocks noChangeArrowheads="1"/>
          </p:cNvSpPr>
          <p:nvPr/>
        </p:nvSpPr>
        <p:spPr bwMode="auto">
          <a:xfrm>
            <a:off x="5765800" y="4678363"/>
            <a:ext cx="525463" cy="263525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endParaRPr lang="en-US" sz="1800"/>
          </a:p>
        </p:txBody>
      </p:sp>
      <p:sp>
        <p:nvSpPr>
          <p:cNvPr id="25623" name="Oval 119"/>
          <p:cNvSpPr>
            <a:spLocks noChangeArrowheads="1"/>
          </p:cNvSpPr>
          <p:nvPr/>
        </p:nvSpPr>
        <p:spPr bwMode="auto">
          <a:xfrm>
            <a:off x="6375400" y="4619625"/>
            <a:ext cx="525463" cy="2635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endParaRPr lang="en-US" sz="1800"/>
          </a:p>
        </p:txBody>
      </p:sp>
      <p:grpSp>
        <p:nvGrpSpPr>
          <p:cNvPr id="25624" name="Group 120"/>
          <p:cNvGrpSpPr>
            <a:grpSpLocks/>
          </p:cNvGrpSpPr>
          <p:nvPr/>
        </p:nvGrpSpPr>
        <p:grpSpPr bwMode="auto">
          <a:xfrm>
            <a:off x="5626100" y="3863975"/>
            <a:ext cx="668338" cy="733425"/>
            <a:chOff x="2524" y="2483"/>
            <a:chExt cx="421" cy="462"/>
          </a:xfrm>
        </p:grpSpPr>
        <p:sp>
          <p:nvSpPr>
            <p:cNvPr id="25732" name="Oval 12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3" name="Oval 12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4" name="Oval 12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5" name="Oval 12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6" name="Oval 12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25" name="Group 126"/>
          <p:cNvGrpSpPr>
            <a:grpSpLocks/>
          </p:cNvGrpSpPr>
          <p:nvPr/>
        </p:nvGrpSpPr>
        <p:grpSpPr bwMode="auto">
          <a:xfrm>
            <a:off x="4889500" y="4891088"/>
            <a:ext cx="668338" cy="733425"/>
            <a:chOff x="2524" y="2483"/>
            <a:chExt cx="421" cy="462"/>
          </a:xfrm>
        </p:grpSpPr>
        <p:sp>
          <p:nvSpPr>
            <p:cNvPr id="25727" name="Oval 12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8" name="Oval 12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9" name="Oval 12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0" name="Oval 13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31" name="Oval 13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26" name="Group 132"/>
          <p:cNvGrpSpPr>
            <a:grpSpLocks/>
          </p:cNvGrpSpPr>
          <p:nvPr/>
        </p:nvGrpSpPr>
        <p:grpSpPr bwMode="auto">
          <a:xfrm>
            <a:off x="5102225" y="4141788"/>
            <a:ext cx="668338" cy="733425"/>
            <a:chOff x="2524" y="2483"/>
            <a:chExt cx="421" cy="462"/>
          </a:xfrm>
        </p:grpSpPr>
        <p:sp>
          <p:nvSpPr>
            <p:cNvPr id="25722" name="Oval 13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3" name="Oval 13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4" name="Oval 13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5" name="Oval 13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6" name="Oval 13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27" name="Group 138"/>
          <p:cNvGrpSpPr>
            <a:grpSpLocks/>
          </p:cNvGrpSpPr>
          <p:nvPr/>
        </p:nvGrpSpPr>
        <p:grpSpPr bwMode="auto">
          <a:xfrm>
            <a:off x="4508500" y="4232275"/>
            <a:ext cx="668338" cy="733425"/>
            <a:chOff x="2524" y="2483"/>
            <a:chExt cx="421" cy="462"/>
          </a:xfrm>
        </p:grpSpPr>
        <p:sp>
          <p:nvSpPr>
            <p:cNvPr id="25717" name="Oval 139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8" name="Oval 140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9" name="Oval 141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0" name="Oval 142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21" name="Oval 143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28" name="Group 144"/>
          <p:cNvGrpSpPr>
            <a:grpSpLocks/>
          </p:cNvGrpSpPr>
          <p:nvPr/>
        </p:nvGrpSpPr>
        <p:grpSpPr bwMode="auto">
          <a:xfrm>
            <a:off x="6867525" y="3592513"/>
            <a:ext cx="668338" cy="733425"/>
            <a:chOff x="2524" y="2483"/>
            <a:chExt cx="421" cy="462"/>
          </a:xfrm>
        </p:grpSpPr>
        <p:sp>
          <p:nvSpPr>
            <p:cNvPr id="25712" name="Oval 145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3" name="Oval 146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4" name="Oval 147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5" name="Oval 148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6" name="Oval 149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29" name="Group 150"/>
          <p:cNvGrpSpPr>
            <a:grpSpLocks/>
          </p:cNvGrpSpPr>
          <p:nvPr/>
        </p:nvGrpSpPr>
        <p:grpSpPr bwMode="auto">
          <a:xfrm>
            <a:off x="5907088" y="3125788"/>
            <a:ext cx="668337" cy="733425"/>
            <a:chOff x="2524" y="2483"/>
            <a:chExt cx="421" cy="462"/>
          </a:xfrm>
        </p:grpSpPr>
        <p:sp>
          <p:nvSpPr>
            <p:cNvPr id="25707" name="Oval 15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8" name="Oval 15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9" name="Oval 15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0" name="Oval 15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11" name="Oval 15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0" name="Group 156"/>
          <p:cNvGrpSpPr>
            <a:grpSpLocks/>
          </p:cNvGrpSpPr>
          <p:nvPr/>
        </p:nvGrpSpPr>
        <p:grpSpPr bwMode="auto">
          <a:xfrm>
            <a:off x="6283325" y="3767138"/>
            <a:ext cx="668338" cy="733425"/>
            <a:chOff x="2524" y="2483"/>
            <a:chExt cx="421" cy="462"/>
          </a:xfrm>
        </p:grpSpPr>
        <p:sp>
          <p:nvSpPr>
            <p:cNvPr id="25702" name="Oval 15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3" name="Oval 15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4" name="Oval 15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5" name="Oval 16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6" name="Oval 16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1" name="Group 162"/>
          <p:cNvGrpSpPr>
            <a:grpSpLocks/>
          </p:cNvGrpSpPr>
          <p:nvPr/>
        </p:nvGrpSpPr>
        <p:grpSpPr bwMode="auto">
          <a:xfrm>
            <a:off x="5459413" y="4810125"/>
            <a:ext cx="668337" cy="733425"/>
            <a:chOff x="2524" y="2483"/>
            <a:chExt cx="421" cy="462"/>
          </a:xfrm>
        </p:grpSpPr>
        <p:sp>
          <p:nvSpPr>
            <p:cNvPr id="25697" name="Oval 16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8" name="Oval 16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9" name="Oval 16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0" name="Oval 16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701" name="Oval 16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2" name="Group 168"/>
          <p:cNvGrpSpPr>
            <a:grpSpLocks/>
          </p:cNvGrpSpPr>
          <p:nvPr/>
        </p:nvGrpSpPr>
        <p:grpSpPr bwMode="auto">
          <a:xfrm>
            <a:off x="4237038" y="4886325"/>
            <a:ext cx="668337" cy="733425"/>
            <a:chOff x="2524" y="2483"/>
            <a:chExt cx="421" cy="462"/>
          </a:xfrm>
        </p:grpSpPr>
        <p:sp>
          <p:nvSpPr>
            <p:cNvPr id="25692" name="Oval 169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3" name="Oval 170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4" name="Oval 171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5" name="Oval 172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6" name="Oval 173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3" name="Group 174"/>
          <p:cNvGrpSpPr>
            <a:grpSpLocks/>
          </p:cNvGrpSpPr>
          <p:nvPr/>
        </p:nvGrpSpPr>
        <p:grpSpPr bwMode="auto">
          <a:xfrm>
            <a:off x="6118225" y="5029200"/>
            <a:ext cx="668338" cy="733425"/>
            <a:chOff x="2524" y="2483"/>
            <a:chExt cx="421" cy="462"/>
          </a:xfrm>
        </p:grpSpPr>
        <p:sp>
          <p:nvSpPr>
            <p:cNvPr id="25687" name="Oval 175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8" name="Oval 176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9" name="Oval 177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0" name="Oval 178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91" name="Oval 179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4" name="Group 180"/>
          <p:cNvGrpSpPr>
            <a:grpSpLocks/>
          </p:cNvGrpSpPr>
          <p:nvPr/>
        </p:nvGrpSpPr>
        <p:grpSpPr bwMode="auto">
          <a:xfrm>
            <a:off x="5154613" y="3178175"/>
            <a:ext cx="668337" cy="733425"/>
            <a:chOff x="2524" y="2483"/>
            <a:chExt cx="421" cy="462"/>
          </a:xfrm>
        </p:grpSpPr>
        <p:sp>
          <p:nvSpPr>
            <p:cNvPr id="25682" name="Oval 18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3" name="Oval 18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4" name="Oval 18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5" name="Oval 18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6" name="Oval 18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5" name="Group 186"/>
          <p:cNvGrpSpPr>
            <a:grpSpLocks/>
          </p:cNvGrpSpPr>
          <p:nvPr/>
        </p:nvGrpSpPr>
        <p:grpSpPr bwMode="auto">
          <a:xfrm>
            <a:off x="7434263" y="4143375"/>
            <a:ext cx="668337" cy="733425"/>
            <a:chOff x="2524" y="2483"/>
            <a:chExt cx="421" cy="462"/>
          </a:xfrm>
        </p:grpSpPr>
        <p:sp>
          <p:nvSpPr>
            <p:cNvPr id="25677" name="Oval 18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8" name="Oval 18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9" name="Oval 18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0" name="Oval 19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81" name="Oval 19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6" name="Group 192"/>
          <p:cNvGrpSpPr>
            <a:grpSpLocks/>
          </p:cNvGrpSpPr>
          <p:nvPr/>
        </p:nvGrpSpPr>
        <p:grpSpPr bwMode="auto">
          <a:xfrm>
            <a:off x="7426325" y="4959350"/>
            <a:ext cx="668338" cy="733425"/>
            <a:chOff x="2524" y="2483"/>
            <a:chExt cx="421" cy="462"/>
          </a:xfrm>
        </p:grpSpPr>
        <p:sp>
          <p:nvSpPr>
            <p:cNvPr id="25672" name="Oval 19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3" name="Oval 19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4" name="Oval 19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5" name="Oval 19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6" name="Oval 19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7" name="Group 198"/>
          <p:cNvGrpSpPr>
            <a:grpSpLocks/>
          </p:cNvGrpSpPr>
          <p:nvPr/>
        </p:nvGrpSpPr>
        <p:grpSpPr bwMode="auto">
          <a:xfrm>
            <a:off x="6940550" y="4349750"/>
            <a:ext cx="668338" cy="733425"/>
            <a:chOff x="2524" y="2483"/>
            <a:chExt cx="421" cy="462"/>
          </a:xfrm>
        </p:grpSpPr>
        <p:sp>
          <p:nvSpPr>
            <p:cNvPr id="25667" name="Oval 199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8" name="Oval 200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9" name="Oval 201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0" name="Oval 202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71" name="Oval 203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8" name="Group 204"/>
          <p:cNvGrpSpPr>
            <a:grpSpLocks/>
          </p:cNvGrpSpPr>
          <p:nvPr/>
        </p:nvGrpSpPr>
        <p:grpSpPr bwMode="auto">
          <a:xfrm>
            <a:off x="5849938" y="5475288"/>
            <a:ext cx="668337" cy="733425"/>
            <a:chOff x="2524" y="2483"/>
            <a:chExt cx="421" cy="462"/>
          </a:xfrm>
        </p:grpSpPr>
        <p:sp>
          <p:nvSpPr>
            <p:cNvPr id="25662" name="Oval 205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3" name="Oval 206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4" name="Oval 207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5" name="Oval 208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6" name="Oval 209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39" name="Group 210"/>
          <p:cNvGrpSpPr>
            <a:grpSpLocks/>
          </p:cNvGrpSpPr>
          <p:nvPr/>
        </p:nvGrpSpPr>
        <p:grpSpPr bwMode="auto">
          <a:xfrm>
            <a:off x="4665663" y="3524250"/>
            <a:ext cx="668337" cy="733425"/>
            <a:chOff x="2524" y="2483"/>
            <a:chExt cx="421" cy="462"/>
          </a:xfrm>
        </p:grpSpPr>
        <p:sp>
          <p:nvSpPr>
            <p:cNvPr id="25657" name="Oval 211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8" name="Oval 212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9" name="Oval 213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0" name="Oval 214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61" name="Oval 215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40" name="Group 216"/>
          <p:cNvGrpSpPr>
            <a:grpSpLocks/>
          </p:cNvGrpSpPr>
          <p:nvPr/>
        </p:nvGrpSpPr>
        <p:grpSpPr bwMode="auto">
          <a:xfrm>
            <a:off x="6683375" y="4894263"/>
            <a:ext cx="668338" cy="733425"/>
            <a:chOff x="2524" y="2483"/>
            <a:chExt cx="421" cy="462"/>
          </a:xfrm>
        </p:grpSpPr>
        <p:sp>
          <p:nvSpPr>
            <p:cNvPr id="25652" name="Oval 217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3" name="Oval 218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4" name="Oval 219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5" name="Oval 220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6" name="Oval 221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grpSp>
        <p:nvGrpSpPr>
          <p:cNvPr id="25641" name="Group 222"/>
          <p:cNvGrpSpPr>
            <a:grpSpLocks/>
          </p:cNvGrpSpPr>
          <p:nvPr/>
        </p:nvGrpSpPr>
        <p:grpSpPr bwMode="auto">
          <a:xfrm>
            <a:off x="5245100" y="5548313"/>
            <a:ext cx="668338" cy="733425"/>
            <a:chOff x="2524" y="2483"/>
            <a:chExt cx="421" cy="462"/>
          </a:xfrm>
        </p:grpSpPr>
        <p:sp>
          <p:nvSpPr>
            <p:cNvPr id="25647" name="Oval 223"/>
            <p:cNvSpPr>
              <a:spLocks noChangeArrowheads="1"/>
            </p:cNvSpPr>
            <p:nvPr/>
          </p:nvSpPr>
          <p:spPr bwMode="auto">
            <a:xfrm>
              <a:off x="2524" y="2676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48" name="Oval 224"/>
            <p:cNvSpPr>
              <a:spLocks noChangeArrowheads="1"/>
            </p:cNvSpPr>
            <p:nvPr/>
          </p:nvSpPr>
          <p:spPr bwMode="auto">
            <a:xfrm>
              <a:off x="2628" y="280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49" name="Oval 225"/>
            <p:cNvSpPr>
              <a:spLocks noChangeArrowheads="1"/>
            </p:cNvSpPr>
            <p:nvPr/>
          </p:nvSpPr>
          <p:spPr bwMode="auto">
            <a:xfrm>
              <a:off x="2795" y="2717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0" name="Oval 226"/>
            <p:cNvSpPr>
              <a:spLocks noChangeArrowheads="1"/>
            </p:cNvSpPr>
            <p:nvPr/>
          </p:nvSpPr>
          <p:spPr bwMode="auto">
            <a:xfrm>
              <a:off x="2561" y="2483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25651" name="Oval 227"/>
            <p:cNvSpPr>
              <a:spLocks noChangeArrowheads="1"/>
            </p:cNvSpPr>
            <p:nvPr/>
          </p:nvSpPr>
          <p:spPr bwMode="auto">
            <a:xfrm>
              <a:off x="2680" y="2578"/>
              <a:ext cx="150" cy="1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endParaRPr lang="en-US" sz="1800"/>
            </a:p>
          </p:txBody>
        </p:sp>
      </p:grpSp>
      <p:sp>
        <p:nvSpPr>
          <p:cNvPr id="25642" name="Line 228"/>
          <p:cNvSpPr>
            <a:spLocks noChangeShapeType="1"/>
          </p:cNvSpPr>
          <p:nvPr/>
        </p:nvSpPr>
        <p:spPr bwMode="auto">
          <a:xfrm>
            <a:off x="3683000" y="3244850"/>
            <a:ext cx="901700" cy="525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3" name="Line 229"/>
          <p:cNvSpPr>
            <a:spLocks noChangeShapeType="1"/>
          </p:cNvSpPr>
          <p:nvPr/>
        </p:nvSpPr>
        <p:spPr bwMode="auto">
          <a:xfrm rot="3532538" flipH="1">
            <a:off x="3618707" y="3359943"/>
            <a:ext cx="901700" cy="525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8" name="Text Box 230"/>
          <p:cNvSpPr txBox="1">
            <a:spLocks noChangeArrowheads="1"/>
          </p:cNvSpPr>
          <p:nvPr/>
        </p:nvSpPr>
        <p:spPr bwMode="auto">
          <a:xfrm>
            <a:off x="2706688" y="327025"/>
            <a:ext cx="42576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Encounter Complex</a:t>
            </a:r>
          </a:p>
        </p:txBody>
      </p:sp>
      <p:sp>
        <p:nvSpPr>
          <p:cNvPr id="25645" name="Text Box 231"/>
          <p:cNvSpPr txBox="1">
            <a:spLocks noChangeArrowheads="1"/>
          </p:cNvSpPr>
          <p:nvPr/>
        </p:nvSpPr>
        <p:spPr bwMode="auto">
          <a:xfrm>
            <a:off x="163513" y="4019550"/>
            <a:ext cx="38195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As two reactants diffuse together they become caged by the surrounding water molecules.</a:t>
            </a:r>
          </a:p>
        </p:txBody>
      </p:sp>
      <p:sp>
        <p:nvSpPr>
          <p:cNvPr id="25646" name="Text Box 232"/>
          <p:cNvSpPr txBox="1">
            <a:spLocks noChangeArrowheads="1"/>
          </p:cNvSpPr>
          <p:nvPr/>
        </p:nvSpPr>
        <p:spPr bwMode="auto">
          <a:xfrm>
            <a:off x="5035550" y="2252663"/>
            <a:ext cx="360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In this </a:t>
            </a:r>
            <a:r>
              <a:rPr lang="en-US" sz="1400"/>
              <a:t>encounter complex</a:t>
            </a:r>
            <a:r>
              <a:rPr lang="en-US" sz="1400">
                <a:solidFill>
                  <a:schemeClr val="tx1"/>
                </a:solidFill>
              </a:rPr>
              <a:t> there is a greater probability that the reactants will collide rather than diffuse apart.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9300" y="1439863"/>
            <a:ext cx="55435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2273300" y="4181475"/>
            <a:ext cx="5087938" cy="552450"/>
            <a:chOff x="1136" y="2634"/>
            <a:chExt cx="3205" cy="348"/>
          </a:xfrm>
        </p:grpSpPr>
        <p:sp>
          <p:nvSpPr>
            <p:cNvPr id="27655" name="Line 3"/>
            <p:cNvSpPr>
              <a:spLocks noChangeShapeType="1"/>
            </p:cNvSpPr>
            <p:nvPr/>
          </p:nvSpPr>
          <p:spPr bwMode="auto">
            <a:xfrm>
              <a:off x="1136" y="2634"/>
              <a:ext cx="155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Line 4"/>
            <p:cNvSpPr>
              <a:spLocks noChangeShapeType="1"/>
            </p:cNvSpPr>
            <p:nvPr/>
          </p:nvSpPr>
          <p:spPr bwMode="auto">
            <a:xfrm>
              <a:off x="2401" y="2982"/>
              <a:ext cx="1940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Line 5"/>
            <p:cNvSpPr>
              <a:spLocks noChangeShapeType="1"/>
            </p:cNvSpPr>
            <p:nvPr/>
          </p:nvSpPr>
          <p:spPr bwMode="auto">
            <a:xfrm>
              <a:off x="2429" y="2667"/>
              <a:ext cx="0" cy="31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Text Box 6"/>
            <p:cNvSpPr txBox="1">
              <a:spLocks noChangeArrowheads="1"/>
            </p:cNvSpPr>
            <p:nvPr/>
          </p:nvSpPr>
          <p:spPr bwMode="auto">
            <a:xfrm>
              <a:off x="1982" y="2679"/>
              <a:ext cx="20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Symbol" pitchFamily="18" charset="2"/>
                </a:rPr>
                <a:t>D</a:t>
              </a:r>
              <a:r>
                <a:rPr lang="en-US" sz="2000"/>
                <a:t>G = </a:t>
              </a:r>
              <a:r>
                <a:rPr lang="en-US" sz="2000">
                  <a:latin typeface="Symbol" pitchFamily="18" charset="2"/>
                </a:rPr>
                <a:t>D</a:t>
              </a:r>
              <a:r>
                <a:rPr lang="en-US" sz="2000"/>
                <a:t>H -T</a:t>
              </a:r>
              <a:r>
                <a:rPr lang="en-US" sz="2000">
                  <a:latin typeface="Symbol" pitchFamily="18" charset="2"/>
                </a:rPr>
                <a:t>D</a:t>
              </a:r>
              <a:r>
                <a:rPr lang="en-US" sz="2000"/>
                <a:t>S</a:t>
              </a:r>
            </a:p>
          </p:txBody>
        </p:sp>
      </p:grpSp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3557588" y="1616075"/>
            <a:ext cx="3243262" cy="2530475"/>
            <a:chOff x="1945" y="1018"/>
            <a:chExt cx="2043" cy="1594"/>
          </a:xfrm>
        </p:grpSpPr>
        <p:sp>
          <p:nvSpPr>
            <p:cNvPr id="27652" name="Line 7"/>
            <p:cNvSpPr>
              <a:spLocks noChangeShapeType="1"/>
            </p:cNvSpPr>
            <p:nvPr/>
          </p:nvSpPr>
          <p:spPr bwMode="auto">
            <a:xfrm>
              <a:off x="2170" y="1018"/>
              <a:ext cx="1262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3" name="Line 8"/>
            <p:cNvSpPr>
              <a:spLocks noChangeShapeType="1"/>
            </p:cNvSpPr>
            <p:nvPr/>
          </p:nvSpPr>
          <p:spPr bwMode="auto">
            <a:xfrm flipV="1">
              <a:off x="2320" y="1065"/>
              <a:ext cx="0" cy="154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4" name="Text Box 9"/>
            <p:cNvSpPr txBox="1">
              <a:spLocks noChangeArrowheads="1"/>
            </p:cNvSpPr>
            <p:nvPr/>
          </p:nvSpPr>
          <p:spPr bwMode="auto">
            <a:xfrm>
              <a:off x="1945" y="1919"/>
              <a:ext cx="20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Symbol" pitchFamily="18" charset="2"/>
                </a:rPr>
                <a:t>D</a:t>
              </a:r>
              <a:r>
                <a:rPr lang="en-US" sz="2000"/>
                <a:t>G</a:t>
              </a:r>
              <a:r>
                <a:rPr lang="en-US" sz="2000" baseline="30000">
                  <a:cs typeface="Arial" charset="0"/>
                </a:rPr>
                <a:t>‡</a:t>
              </a:r>
              <a:r>
                <a:rPr lang="en-US" sz="2000"/>
                <a:t> = </a:t>
              </a:r>
              <a:r>
                <a:rPr lang="en-US" sz="2000">
                  <a:latin typeface="Symbol" pitchFamily="18" charset="2"/>
                </a:rPr>
                <a:t>D</a:t>
              </a:r>
              <a:r>
                <a:rPr lang="en-US" sz="2000"/>
                <a:t>H</a:t>
              </a:r>
              <a:r>
                <a:rPr lang="en-US" sz="2000" baseline="30000">
                  <a:cs typeface="Arial" charset="0"/>
                </a:rPr>
                <a:t>‡</a:t>
              </a:r>
              <a:r>
                <a:rPr lang="en-US" sz="2000"/>
                <a:t> -T</a:t>
              </a:r>
              <a:r>
                <a:rPr lang="en-US" sz="2000">
                  <a:latin typeface="Symbol" pitchFamily="18" charset="2"/>
                </a:rPr>
                <a:t>D</a:t>
              </a:r>
              <a:r>
                <a:rPr lang="en-US" sz="2000"/>
                <a:t>S</a:t>
              </a:r>
              <a:r>
                <a:rPr lang="en-US" sz="2000" baseline="30000">
                  <a:cs typeface="Arial" charset="0"/>
                </a:rPr>
                <a:t>‡</a:t>
              </a:r>
              <a:endParaRPr lang="en-US" sz="2000" baseline="30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308100" y="258763"/>
            <a:ext cx="63039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Potential Mechanisms for Enzyme Catalytic Efficiency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792163" y="1979613"/>
            <a:ext cx="74787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By binding substrates in the active site, enzymes can increase the effective local concentrations of reactants (</a:t>
            </a:r>
            <a:r>
              <a:rPr lang="en-US" sz="2000"/>
              <a:t>Proximity effects</a:t>
            </a:r>
            <a:r>
              <a:rPr lang="en-US" sz="200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Substrate binding can correctly orient reacting groups in the active site (</a:t>
            </a:r>
            <a:r>
              <a:rPr lang="en-US" sz="2000"/>
              <a:t>Orbital steering</a:t>
            </a:r>
            <a:r>
              <a:rPr lang="en-US" sz="200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Enzymes can promote </a:t>
            </a:r>
            <a:r>
              <a:rPr lang="en-US" sz="2000"/>
              <a:t>desolvation</a:t>
            </a:r>
            <a:r>
              <a:rPr lang="en-US" sz="2000">
                <a:solidFill>
                  <a:schemeClr val="tx1"/>
                </a:solidFill>
              </a:rPr>
              <a:t> upon substrate binding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Enzymes can enhance the inherent reactivity of functional groups by altering the </a:t>
            </a:r>
            <a:r>
              <a:rPr lang="en-US" sz="2000"/>
              <a:t>microenvironment</a:t>
            </a:r>
            <a:r>
              <a:rPr lang="en-US" sz="2000">
                <a:solidFill>
                  <a:schemeClr val="tx1"/>
                </a:solidFill>
              </a:rPr>
              <a:t> within the active site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611313" y="273050"/>
            <a:ext cx="6262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Entropy-Enthalpy Compensation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27100" y="1416050"/>
            <a:ext cx="7038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The unfavorable entropy of activation (</a:t>
            </a:r>
            <a:r>
              <a:rPr lang="en-US" sz="180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sz="1800">
                <a:solidFill>
                  <a:schemeClr val="tx1"/>
                </a:solidFill>
              </a:rPr>
              <a:t>S</a:t>
            </a:r>
            <a:r>
              <a:rPr lang="en-US" sz="1800" baseline="30000">
                <a:solidFill>
                  <a:schemeClr val="tx1"/>
                </a:solidFill>
                <a:cs typeface="Arial" charset="0"/>
              </a:rPr>
              <a:t>‡</a:t>
            </a:r>
            <a:r>
              <a:rPr lang="en-US" sz="1800">
                <a:solidFill>
                  <a:schemeClr val="tx1"/>
                </a:solidFill>
                <a:cs typeface="Arial" charset="0"/>
              </a:rPr>
              <a:t>) of bringing the reactants together into the encounter complex is compensated  by the favorable enthalpy of binding (</a:t>
            </a:r>
            <a:r>
              <a:rPr lang="en-US" sz="1800">
                <a:solidFill>
                  <a:schemeClr val="tx1"/>
                </a:solidFill>
                <a:latin typeface="Symbol" pitchFamily="18" charset="2"/>
                <a:cs typeface="Arial" charset="0"/>
              </a:rPr>
              <a:t>D</a:t>
            </a:r>
            <a:r>
              <a:rPr lang="en-US" sz="1800">
                <a:solidFill>
                  <a:schemeClr val="tx1"/>
                </a:solidFill>
                <a:cs typeface="Arial" charset="0"/>
              </a:rPr>
              <a:t>H) of the reactants in the active site.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922338" y="3444875"/>
            <a:ext cx="68881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/>
              <a:t>By binding substrates in the active site, enzymes can produce effective concentrations orders of magnitude greater than can be achieved in the absence of the catalyst.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6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6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404</Words>
  <Application>Microsoft Office PowerPoint</Application>
  <PresentationFormat>On-screen Show (4:3)</PresentationFormat>
  <Paragraphs>80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Old English Text MT</vt:lpstr>
      <vt:lpstr>Symbol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LSU Health Sciences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ahaas</dc:creator>
  <cp:lastModifiedBy>ahaas</cp:lastModifiedBy>
  <cp:revision>7</cp:revision>
  <dcterms:created xsi:type="dcterms:W3CDTF">2006-08-23T19:01:15Z</dcterms:created>
  <dcterms:modified xsi:type="dcterms:W3CDTF">2009-08-14T18:53:46Z</dcterms:modified>
</cp:coreProperties>
</file>